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7"/>
  </p:notesMasterIdLst>
  <p:sldIdLst>
    <p:sldId id="256" r:id="rId4"/>
    <p:sldId id="352" r:id="rId5"/>
    <p:sldId id="354" r:id="rId6"/>
    <p:sldId id="289" r:id="rId7"/>
    <p:sldId id="370" r:id="rId8"/>
    <p:sldId id="371" r:id="rId9"/>
    <p:sldId id="372" r:id="rId10"/>
    <p:sldId id="373" r:id="rId11"/>
    <p:sldId id="355" r:id="rId12"/>
    <p:sldId id="356" r:id="rId13"/>
    <p:sldId id="297" r:id="rId14"/>
    <p:sldId id="365" r:id="rId15"/>
    <p:sldId id="300" r:id="rId16"/>
    <p:sldId id="345" r:id="rId17"/>
    <p:sldId id="360" r:id="rId18"/>
    <p:sldId id="362" r:id="rId19"/>
    <p:sldId id="363" r:id="rId20"/>
    <p:sldId id="364" r:id="rId21"/>
    <p:sldId id="366" r:id="rId22"/>
    <p:sldId id="368" r:id="rId23"/>
    <p:sldId id="351" r:id="rId24"/>
    <p:sldId id="320" r:id="rId25"/>
    <p:sldId id="318" r:id="rId26"/>
    <p:sldId id="319" r:id="rId27"/>
    <p:sldId id="321" r:id="rId28"/>
    <p:sldId id="322" r:id="rId29"/>
    <p:sldId id="324" r:id="rId30"/>
    <p:sldId id="358" r:id="rId31"/>
    <p:sldId id="329" r:id="rId32"/>
    <p:sldId id="332" r:id="rId33"/>
    <p:sldId id="334" r:id="rId34"/>
    <p:sldId id="333" r:id="rId35"/>
    <p:sldId id="335" r:id="rId36"/>
    <p:sldId id="336" r:id="rId37"/>
    <p:sldId id="337" r:id="rId38"/>
    <p:sldId id="342" r:id="rId39"/>
    <p:sldId id="340" r:id="rId40"/>
    <p:sldId id="339" r:id="rId41"/>
    <p:sldId id="341" r:id="rId42"/>
    <p:sldId id="359" r:id="rId43"/>
    <p:sldId id="353" r:id="rId44"/>
    <p:sldId id="369" r:id="rId45"/>
    <p:sldId id="343" r:id="rId4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68" autoAdjust="0"/>
  </p:normalViewPr>
  <p:slideViewPr>
    <p:cSldViewPr snapToGrid="0">
      <p:cViewPr varScale="1">
        <p:scale>
          <a:sx n="83" d="100"/>
          <a:sy n="83" d="100"/>
        </p:scale>
        <p:origin x="14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A10A6-EB64-4FAC-BAC9-F4BDFA1091BA}" type="datetimeFigureOut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04721-F02F-46BE-B0AD-DA04B14EF1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086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767FA-4B1D-40F9-A7FB-3E7A90E8B49A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843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800"/>
              </a:lnSpc>
              <a:buFont typeface="Wingdings" pitchFamily="2" charset="2"/>
              <a:buNone/>
            </a:pPr>
            <a:r>
              <a:rPr lang="zh-CN" altLang="en-US" b="0" dirty="0" smtClean="0">
                <a:solidFill>
                  <a:srgbClr val="000000"/>
                </a:solidFill>
              </a:rPr>
              <a:t>早期的诊断治疗是延缓病变过程、防止失明发生的关键</a:t>
            </a:r>
            <a:endParaRPr lang="en-US" altLang="zh-CN" b="0" dirty="0" smtClean="0">
              <a:solidFill>
                <a:srgbClr val="000000"/>
              </a:solidFill>
            </a:endParaRPr>
          </a:p>
          <a:p>
            <a:pPr marL="0" indent="0">
              <a:lnSpc>
                <a:spcPts val="2800"/>
              </a:lnSpc>
              <a:buFont typeface="Wingdings" pitchFamily="2" charset="2"/>
              <a:buNone/>
            </a:pPr>
            <a:r>
              <a:rPr lang="zh-CN" altLang="en-US" b="0" dirty="0" smtClean="0">
                <a:solidFill>
                  <a:srgbClr val="000000"/>
                </a:solidFill>
              </a:rPr>
              <a:t>随着眼底成像技术的发展，眼底彩色图像已成为临床诊断的主要工具，而</a:t>
            </a:r>
            <a:r>
              <a:rPr lang="en-US" altLang="zh-CN" b="0" dirty="0" smtClean="0">
                <a:solidFill>
                  <a:srgbClr val="000000"/>
                </a:solidFill>
              </a:rPr>
              <a:t>CAD</a:t>
            </a:r>
            <a:r>
              <a:rPr lang="zh-CN" altLang="en-US" b="0" dirty="0" smtClean="0">
                <a:solidFill>
                  <a:srgbClr val="000000"/>
                </a:solidFill>
              </a:rPr>
              <a:t>辅助检测也成为减轻医生负担的利器。</a:t>
            </a:r>
            <a:endParaRPr lang="en-US" altLang="zh-CN" b="0" dirty="0" smtClean="0">
              <a:solidFill>
                <a:srgbClr val="000000"/>
              </a:solidFill>
            </a:endParaRPr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04721-F02F-46BE-B0AD-DA04B14EF17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165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Kaggle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组织了一个糖尿病性视网膜病变检测大赛，参加大赛的大多数团队都应用了深度学习方法，其中四个团队利用端到端的卷积网络达到了目前最好的检测结果。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04721-F02F-46BE-B0AD-DA04B14EF17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360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04721-F02F-46BE-B0AD-DA04B14EF17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561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04721-F02F-46BE-B0AD-DA04B14EF17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182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04721-F02F-46BE-B0AD-DA04B14EF17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03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FFB8B-5AAA-4340-9931-233856C047DD}" type="datetimeFigureOut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35680-B95A-4D95-ABD0-4EDAB8CE9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857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FFB8B-5AAA-4340-9931-233856C047DD}" type="datetimeFigureOut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35680-B95A-4D95-ABD0-4EDAB8CE9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79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FFB8B-5AAA-4340-9931-233856C047DD}" type="datetimeFigureOut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35680-B95A-4D95-ABD0-4EDAB8CE9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637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0" y="5791200"/>
            <a:ext cx="9144000" cy="1066800"/>
            <a:chOff x="0" y="3648"/>
            <a:chExt cx="5760" cy="672"/>
          </a:xfrm>
        </p:grpSpPr>
        <p:sp>
          <p:nvSpPr>
            <p:cNvPr id="5" name="Line 17"/>
            <p:cNvSpPr>
              <a:spLocks noChangeShapeType="1"/>
            </p:cNvSpPr>
            <p:nvPr/>
          </p:nvSpPr>
          <p:spPr bwMode="auto">
            <a:xfrm>
              <a:off x="0" y="4320"/>
              <a:ext cx="576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1">
                <a:solidFill>
                  <a:srgbClr val="000000"/>
                </a:solidFill>
              </a:endParaRPr>
            </a:p>
          </p:txBody>
        </p:sp>
        <p:pic>
          <p:nvPicPr>
            <p:cNvPr id="6" name="Picture 18" descr="84"/>
            <p:cNvPicPr>
              <a:picLocks noChangeAspect="1" noChangeArrowheads="1"/>
            </p:cNvPicPr>
            <p:nvPr/>
          </p:nvPicPr>
          <p:blipFill>
            <a:blip r:embed="rId2" cstate="print"/>
            <a:srcRect l="38531"/>
            <a:stretch>
              <a:fillRect/>
            </a:stretch>
          </p:blipFill>
          <p:spPr bwMode="auto">
            <a:xfrm>
              <a:off x="4152" y="3648"/>
              <a:ext cx="1608" cy="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Line 19"/>
            <p:cNvSpPr>
              <a:spLocks noChangeShapeType="1"/>
            </p:cNvSpPr>
            <p:nvPr/>
          </p:nvSpPr>
          <p:spPr bwMode="auto">
            <a:xfrm>
              <a:off x="0" y="4032"/>
              <a:ext cx="4032" cy="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zh-CN" altLang="en-US" sz="1351">
                <a:solidFill>
                  <a:srgbClr val="000000"/>
                </a:solidFill>
              </a:endParaRPr>
            </a:p>
          </p:txBody>
        </p:sp>
        <p:pic>
          <p:nvPicPr>
            <p:cNvPr id="8" name="Picture 20" descr="84"/>
            <p:cNvPicPr>
              <a:picLocks noChangeAspect="1" noChangeArrowheads="1"/>
            </p:cNvPicPr>
            <p:nvPr/>
          </p:nvPicPr>
          <p:blipFill>
            <a:blip r:embed="rId2" cstate="print"/>
            <a:srcRect l="38531"/>
            <a:stretch>
              <a:fillRect/>
            </a:stretch>
          </p:blipFill>
          <p:spPr bwMode="auto">
            <a:xfrm>
              <a:off x="4152" y="3648"/>
              <a:ext cx="1608" cy="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Line 21"/>
            <p:cNvSpPr>
              <a:spLocks noChangeShapeType="1"/>
            </p:cNvSpPr>
            <p:nvPr/>
          </p:nvSpPr>
          <p:spPr bwMode="auto">
            <a:xfrm>
              <a:off x="0" y="4032"/>
              <a:ext cx="4032" cy="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zh-CN" altLang="en-US" sz="1351">
                <a:solidFill>
                  <a:srgbClr val="000000"/>
                </a:solidFill>
              </a:endParaRPr>
            </a:p>
          </p:txBody>
        </p:sp>
        <p:pic>
          <p:nvPicPr>
            <p:cNvPr id="10" name="Picture 22" descr="8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38531"/>
            <a:stretch>
              <a:fillRect/>
            </a:stretch>
          </p:blipFill>
          <p:spPr bwMode="auto">
            <a:xfrm>
              <a:off x="4152" y="3648"/>
              <a:ext cx="1608" cy="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Line 23"/>
            <p:cNvSpPr>
              <a:spLocks noChangeShapeType="1"/>
            </p:cNvSpPr>
            <p:nvPr userDrawn="1"/>
          </p:nvSpPr>
          <p:spPr bwMode="auto">
            <a:xfrm>
              <a:off x="0" y="4032"/>
              <a:ext cx="4032" cy="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zh-CN" altLang="en-US" sz="1351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0" y="15"/>
            <a:ext cx="9144000" cy="1196975"/>
            <a:chOff x="612" y="300"/>
            <a:chExt cx="3811" cy="510"/>
          </a:xfrm>
        </p:grpSpPr>
        <p:pic>
          <p:nvPicPr>
            <p:cNvPr id="13" name="Picture 25" descr="1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2" y="300"/>
              <a:ext cx="2040" cy="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6" descr="2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53" y="300"/>
              <a:ext cx="1770" cy="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41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53204"/>
            <a:ext cx="2133600" cy="288925"/>
          </a:xfr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4284667" y="6453204"/>
            <a:ext cx="2133600" cy="2682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52A340-C862-41B5-AE43-7B4B659A3B73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662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DF72A0-8ECC-44C5-AEC1-6372B275064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57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16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1" indent="0">
              <a:buNone/>
              <a:defRPr sz="1351"/>
            </a:lvl2pPr>
            <a:lvl3pPr marL="685783" indent="0">
              <a:buNone/>
              <a:defRPr sz="1200"/>
            </a:lvl3pPr>
            <a:lvl4pPr marL="1028674" indent="0">
              <a:buNone/>
              <a:defRPr sz="1051"/>
            </a:lvl4pPr>
            <a:lvl5pPr marL="1371566" indent="0">
              <a:buNone/>
              <a:defRPr sz="1051"/>
            </a:lvl5pPr>
            <a:lvl6pPr marL="1714457" indent="0">
              <a:buNone/>
              <a:defRPr sz="1051"/>
            </a:lvl6pPr>
            <a:lvl7pPr marL="2057349" indent="0">
              <a:buNone/>
              <a:defRPr sz="1051"/>
            </a:lvl7pPr>
            <a:lvl8pPr marL="2400240" indent="0">
              <a:buNone/>
              <a:defRPr sz="1051"/>
            </a:lvl8pPr>
            <a:lvl9pPr marL="2743131" indent="0">
              <a:buNone/>
              <a:defRPr sz="105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1F6F9-8D52-4BA0-953D-A31971F2BD3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14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4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1"/>
            </a:lvl4pPr>
            <a:lvl5pPr>
              <a:defRPr sz="1351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1"/>
            </a:lvl4pPr>
            <a:lvl5pPr>
              <a:defRPr sz="1351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BA4C2D-0210-4F50-9A10-9943ADD3BE2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464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1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1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134B4B-5AC5-40C7-9EAC-82D19E844D4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467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8165F-39BC-4E4A-A802-BB266A5617C0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9405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B77978-C886-4668-9D18-2F1BC4CA3D6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811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5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66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435103"/>
            <a:ext cx="3008313" cy="4691063"/>
          </a:xfrm>
        </p:spPr>
        <p:txBody>
          <a:bodyPr/>
          <a:lstStyle>
            <a:lvl1pPr marL="0" indent="0">
              <a:buNone/>
              <a:defRPr sz="1051"/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8DE688-6685-4F83-AC4C-B6473A77855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436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FFB8B-5AAA-4340-9931-233856C047DD}" type="datetimeFigureOut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35680-B95A-4D95-ABD0-4EDAB8CE9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366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1"/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18D2BC-58B0-4FB6-9AA3-A7827E63EB6C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6190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164F32-5E36-4568-9F1E-033CC2510B34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495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8925" y="260366"/>
            <a:ext cx="2058988" cy="58658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5" y="260366"/>
            <a:ext cx="6029325" cy="58658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467718-8A26-4F0A-A8C9-CAD0238A69F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317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26"/>
          <p:cNvGrpSpPr>
            <a:grpSpLocks/>
          </p:cNvGrpSpPr>
          <p:nvPr/>
        </p:nvGrpSpPr>
        <p:grpSpPr bwMode="auto">
          <a:xfrm>
            <a:off x="2" y="1843088"/>
            <a:ext cx="9009063" cy="1052512"/>
            <a:chOff x="0" y="1536"/>
            <a:chExt cx="5675" cy="663"/>
          </a:xfrm>
        </p:grpSpPr>
        <p:grpSp>
          <p:nvGrpSpPr>
            <p:cNvPr id="5" name="Group 1027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1028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zh-CN" sz="18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3" name="Rectangle 1029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zh-CN" sz="18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" name="Group 1030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1031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zh-CN" sz="18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1" name="Rectangle 1032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altLang="zh-CN" sz="1800">
                  <a:solidFill>
                    <a:srgbClr val="000000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" name="Rectangle 1033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80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" name="Rectangle 1034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80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" name="Rectangle 1035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80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300044" name="Rectangle 1036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0045" name="Rectangle 103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038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>
              <a:solidFill>
                <a:srgbClr val="1C1C1C"/>
              </a:solidFill>
            </a:endParaRPr>
          </a:p>
        </p:txBody>
      </p:sp>
      <p:sp>
        <p:nvSpPr>
          <p:cNvPr id="15" name="Rectangle 1039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>
              <a:solidFill>
                <a:srgbClr val="1C1C1C"/>
              </a:solidFill>
            </a:endParaRPr>
          </a:p>
        </p:txBody>
      </p:sp>
      <p:sp>
        <p:nvSpPr>
          <p:cNvPr id="16" name="Rectangle 104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E66B42C-A62C-442F-8E9D-2968F95D608E}" type="slidenum">
              <a:rPr lang="en-US" altLang="zh-CN">
                <a:solidFill>
                  <a:srgbClr val="1C1C1C"/>
                </a:solidFill>
              </a:rPr>
              <a:pPr/>
              <a:t>‹#›</a:t>
            </a:fld>
            <a:endParaRPr lang="en-US" altLang="zh-CN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9822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87C821-7885-45C7-9178-8CCF2925281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1306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1" indent="0">
              <a:buNone/>
              <a:defRPr sz="1351"/>
            </a:lvl2pPr>
            <a:lvl3pPr marL="685783" indent="0">
              <a:buNone/>
              <a:defRPr sz="1200"/>
            </a:lvl3pPr>
            <a:lvl4pPr marL="1028674" indent="0">
              <a:buNone/>
              <a:defRPr sz="1051"/>
            </a:lvl4pPr>
            <a:lvl5pPr marL="1371566" indent="0">
              <a:buNone/>
              <a:defRPr sz="1051"/>
            </a:lvl5pPr>
            <a:lvl6pPr marL="1714457" indent="0">
              <a:buNone/>
              <a:defRPr sz="1051"/>
            </a:lvl6pPr>
            <a:lvl7pPr marL="2057349" indent="0">
              <a:buNone/>
              <a:defRPr sz="1051"/>
            </a:lvl7pPr>
            <a:lvl8pPr marL="2400240" indent="0">
              <a:buNone/>
              <a:defRPr sz="1051"/>
            </a:lvl8pPr>
            <a:lvl9pPr marL="2743131" indent="0">
              <a:buNone/>
              <a:defRPr sz="105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8ED3E9-B445-4477-B14F-72B14EDFCA6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0625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1"/>
            </a:lvl4pPr>
            <a:lvl5pPr>
              <a:defRPr sz="1351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1"/>
            </a:lvl4pPr>
            <a:lvl5pPr>
              <a:defRPr sz="1351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ED2AB3-C4C9-4129-BADD-32DEA6D3DDC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6850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1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1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02834A-A23E-4FE3-A128-4687F990B1E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3829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6B983B-9485-4BB8-82A9-14FBCB59BECC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303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DA66B5-375C-41B3-A29B-C4D920AAFE0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817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FFB8B-5AAA-4340-9931-233856C047DD}" type="datetimeFigureOut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35680-B95A-4D95-ABD0-4EDAB8CE9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425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1"/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62D72C-771E-4BBB-977E-FBEFC183EA9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0339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1"/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D3E8A4-3AAF-45A7-A757-59ED2EF5674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9600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7A05F4-A961-48F5-B0C5-D3714655D5E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9802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617546"/>
            <a:ext cx="1951038" cy="55149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617546"/>
            <a:ext cx="5700712" cy="55149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CD8CA5-67C8-48E2-AE43-C7ED430D6A9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669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FFB8B-5AAA-4340-9931-233856C047DD}" type="datetimeFigureOut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35680-B95A-4D95-ABD0-4EDAB8CE9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549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FFB8B-5AAA-4340-9931-233856C047DD}" type="datetimeFigureOut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35680-B95A-4D95-ABD0-4EDAB8CE9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13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FFB8B-5AAA-4340-9931-233856C047DD}" type="datetimeFigureOut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35680-B95A-4D95-ABD0-4EDAB8CE9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628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FFB8B-5AAA-4340-9931-233856C047DD}" type="datetimeFigureOut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35680-B95A-4D95-ABD0-4EDAB8CE9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394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FFB8B-5AAA-4340-9931-233856C047DD}" type="datetimeFigureOut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35680-B95A-4D95-ABD0-4EDAB8CE9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395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FFB8B-5AAA-4340-9931-233856C047DD}" type="datetimeFigureOut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35680-B95A-4D95-ABD0-4EDAB8CE9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6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FFB8B-5AAA-4340-9931-233856C047DD}" type="datetimeFigureOut">
              <a:rPr lang="zh-CN" altLang="en-US" smtClean="0"/>
              <a:t>2018/6/14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35680-B95A-4D95-ABD0-4EDAB8CE9D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052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0" y="0"/>
            <a:ext cx="9144000" cy="508000"/>
            <a:chOff x="0" y="0"/>
            <a:chExt cx="5760" cy="320"/>
          </a:xfrm>
        </p:grpSpPr>
        <p:sp>
          <p:nvSpPr>
            <p:cNvPr id="1034" name="Rectangle 10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300"/>
            </a:xfrm>
            <a:prstGeom prst="rect">
              <a:avLst/>
            </a:prstGeom>
            <a:gradFill rotWithShape="0">
              <a:gsLst>
                <a:gs pos="0">
                  <a:srgbClr val="0033CC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zh-CN" altLang="zh-CN" sz="2700" b="1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endParaRPr>
            </a:p>
          </p:txBody>
        </p:sp>
        <p:pic>
          <p:nvPicPr>
            <p:cNvPr id="1042" name="Picture 11" descr="xjtut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80" y="41"/>
              <a:ext cx="912" cy="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36" name="Text Box 12"/>
            <p:cNvSpPr txBox="1">
              <a:spLocks noChangeArrowheads="1"/>
            </p:cNvSpPr>
            <p:nvPr/>
          </p:nvSpPr>
          <p:spPr bwMode="auto">
            <a:xfrm>
              <a:off x="3840" y="57"/>
              <a:ext cx="1872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just">
                <a:spcBef>
                  <a:spcPct val="50000"/>
                </a:spcBef>
                <a:defRPr/>
              </a:pPr>
              <a:r>
                <a:rPr kumimoji="1" lang="en-US" altLang="zh-CN" sz="1351" b="1" i="1">
                  <a:solidFill>
                    <a:srgbClr val="0000CC"/>
                  </a:solidFill>
                  <a:ea typeface="黑体" pitchFamily="2" charset="-122"/>
                </a:rPr>
                <a:t>Xi’an Jiaotong University</a:t>
              </a:r>
            </a:p>
          </p:txBody>
        </p:sp>
        <p:sp>
          <p:nvSpPr>
            <p:cNvPr id="2" name="Line 13"/>
            <p:cNvSpPr>
              <a:spLocks noChangeShapeType="1"/>
            </p:cNvSpPr>
            <p:nvPr/>
          </p:nvSpPr>
          <p:spPr bwMode="auto">
            <a:xfrm>
              <a:off x="0" y="320"/>
              <a:ext cx="5760" cy="0"/>
            </a:xfrm>
            <a:prstGeom prst="line">
              <a:avLst/>
            </a:prstGeom>
            <a:noFill/>
            <a:ln w="12700" cap="sq">
              <a:solidFill>
                <a:srgbClr val="9999FF"/>
              </a:solidFill>
              <a:round/>
              <a:headEnd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sz="1351">
                <a:solidFill>
                  <a:srgbClr val="000000"/>
                </a:solidFill>
              </a:endParaRPr>
            </a:p>
          </p:txBody>
        </p:sp>
        <p:sp>
          <p:nvSpPr>
            <p:cNvPr id="1038" name="Text Box 14"/>
            <p:cNvSpPr txBox="1">
              <a:spLocks noChangeArrowheads="1"/>
            </p:cNvSpPr>
            <p:nvPr/>
          </p:nvSpPr>
          <p:spPr bwMode="auto">
            <a:xfrm>
              <a:off x="3840" y="57"/>
              <a:ext cx="1872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just">
                <a:spcBef>
                  <a:spcPct val="50000"/>
                </a:spcBef>
                <a:defRPr/>
              </a:pPr>
              <a:r>
                <a:rPr kumimoji="1" lang="en-US" altLang="zh-CN" sz="1351" b="1" i="1">
                  <a:solidFill>
                    <a:srgbClr val="0000CC"/>
                  </a:solidFill>
                  <a:ea typeface="黑体" pitchFamily="2" charset="-122"/>
                </a:rPr>
                <a:t>Xi’an Jiaotong University</a:t>
              </a:r>
            </a:p>
          </p:txBody>
        </p:sp>
        <p:sp>
          <p:nvSpPr>
            <p:cNvPr id="3" name="Line 15"/>
            <p:cNvSpPr>
              <a:spLocks noChangeShapeType="1"/>
            </p:cNvSpPr>
            <p:nvPr/>
          </p:nvSpPr>
          <p:spPr bwMode="auto">
            <a:xfrm>
              <a:off x="0" y="320"/>
              <a:ext cx="5760" cy="0"/>
            </a:xfrm>
            <a:prstGeom prst="line">
              <a:avLst/>
            </a:prstGeom>
            <a:noFill/>
            <a:ln w="12700" cap="sq">
              <a:solidFill>
                <a:srgbClr val="9999FF"/>
              </a:solidFill>
              <a:round/>
              <a:headEnd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sz="1351">
                <a:solidFill>
                  <a:srgbClr val="000000"/>
                </a:solidFill>
              </a:endParaRPr>
            </a:p>
          </p:txBody>
        </p:sp>
        <p:sp>
          <p:nvSpPr>
            <p:cNvPr id="1040" name="Text Box 16"/>
            <p:cNvSpPr txBox="1">
              <a:spLocks noChangeArrowheads="1"/>
            </p:cNvSpPr>
            <p:nvPr userDrawn="1"/>
          </p:nvSpPr>
          <p:spPr bwMode="auto">
            <a:xfrm>
              <a:off x="3840" y="57"/>
              <a:ext cx="1872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just">
                <a:spcBef>
                  <a:spcPct val="50000"/>
                </a:spcBef>
                <a:defRPr/>
              </a:pPr>
              <a:r>
                <a:rPr kumimoji="1" lang="en-US" altLang="zh-CN" sz="1351" b="1" i="1">
                  <a:solidFill>
                    <a:srgbClr val="0000CC"/>
                  </a:solidFill>
                  <a:ea typeface="黑体" pitchFamily="2" charset="-122"/>
                </a:rPr>
                <a:t>Xi’an Jiaotong University</a:t>
              </a:r>
            </a:p>
          </p:txBody>
        </p:sp>
        <p:sp>
          <p:nvSpPr>
            <p:cNvPr id="1041" name="Line 17"/>
            <p:cNvSpPr>
              <a:spLocks noChangeShapeType="1"/>
            </p:cNvSpPr>
            <p:nvPr userDrawn="1"/>
          </p:nvSpPr>
          <p:spPr bwMode="auto">
            <a:xfrm>
              <a:off x="0" y="320"/>
              <a:ext cx="5760" cy="0"/>
            </a:xfrm>
            <a:prstGeom prst="line">
              <a:avLst/>
            </a:prstGeom>
            <a:noFill/>
            <a:ln w="12700" cap="sq">
              <a:solidFill>
                <a:srgbClr val="9999FF"/>
              </a:solidFill>
              <a:round/>
              <a:headEnd/>
              <a:tailEnd type="none" w="lg" len="med"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 sz="1351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0" y="5791200"/>
            <a:ext cx="9144000" cy="1066800"/>
            <a:chOff x="0" y="3648"/>
            <a:chExt cx="5760" cy="672"/>
          </a:xfrm>
        </p:grpSpPr>
        <p:sp>
          <p:nvSpPr>
            <p:cNvPr id="1043" name="Line 19"/>
            <p:cNvSpPr>
              <a:spLocks noChangeShapeType="1"/>
            </p:cNvSpPr>
            <p:nvPr/>
          </p:nvSpPr>
          <p:spPr bwMode="auto">
            <a:xfrm>
              <a:off x="0" y="4320"/>
              <a:ext cx="5760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351">
                <a:solidFill>
                  <a:srgbClr val="000000"/>
                </a:solidFill>
              </a:endParaRPr>
            </a:p>
          </p:txBody>
        </p:sp>
        <p:pic>
          <p:nvPicPr>
            <p:cNvPr id="1035" name="Picture 20" descr="84"/>
            <p:cNvPicPr>
              <a:picLocks noChangeAspect="1" noChangeArrowheads="1"/>
            </p:cNvPicPr>
            <p:nvPr/>
          </p:nvPicPr>
          <p:blipFill>
            <a:blip r:embed="rId14" cstate="print"/>
            <a:srcRect l="38531"/>
            <a:stretch>
              <a:fillRect/>
            </a:stretch>
          </p:blipFill>
          <p:spPr bwMode="auto">
            <a:xfrm>
              <a:off x="4152" y="3648"/>
              <a:ext cx="1608" cy="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45" name="Line 21"/>
            <p:cNvSpPr>
              <a:spLocks noChangeShapeType="1"/>
            </p:cNvSpPr>
            <p:nvPr/>
          </p:nvSpPr>
          <p:spPr bwMode="auto">
            <a:xfrm>
              <a:off x="0" y="4032"/>
              <a:ext cx="4032" cy="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zh-CN" altLang="en-US" sz="1351">
                <a:solidFill>
                  <a:srgbClr val="000000"/>
                </a:solidFill>
              </a:endParaRPr>
            </a:p>
          </p:txBody>
        </p:sp>
        <p:pic>
          <p:nvPicPr>
            <p:cNvPr id="1037" name="Picture 22" descr="84"/>
            <p:cNvPicPr>
              <a:picLocks noChangeAspect="1" noChangeArrowheads="1"/>
            </p:cNvPicPr>
            <p:nvPr/>
          </p:nvPicPr>
          <p:blipFill>
            <a:blip r:embed="rId14" cstate="print"/>
            <a:srcRect l="38531"/>
            <a:stretch>
              <a:fillRect/>
            </a:stretch>
          </p:blipFill>
          <p:spPr bwMode="auto">
            <a:xfrm>
              <a:off x="4152" y="3648"/>
              <a:ext cx="1608" cy="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47" name="Line 23"/>
            <p:cNvSpPr>
              <a:spLocks noChangeShapeType="1"/>
            </p:cNvSpPr>
            <p:nvPr/>
          </p:nvSpPr>
          <p:spPr bwMode="auto">
            <a:xfrm>
              <a:off x="0" y="4032"/>
              <a:ext cx="4032" cy="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zh-CN" altLang="en-US" sz="1351">
                <a:solidFill>
                  <a:srgbClr val="000000"/>
                </a:solidFill>
              </a:endParaRPr>
            </a:p>
          </p:txBody>
        </p:sp>
        <p:pic>
          <p:nvPicPr>
            <p:cNvPr id="1039" name="Picture 24" descr="84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 l="38531"/>
            <a:stretch>
              <a:fillRect/>
            </a:stretch>
          </p:blipFill>
          <p:spPr bwMode="auto">
            <a:xfrm>
              <a:off x="4152" y="3648"/>
              <a:ext cx="1608" cy="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49" name="Line 25"/>
            <p:cNvSpPr>
              <a:spLocks noChangeShapeType="1"/>
            </p:cNvSpPr>
            <p:nvPr userDrawn="1"/>
          </p:nvSpPr>
          <p:spPr bwMode="auto">
            <a:xfrm>
              <a:off x="0" y="4032"/>
              <a:ext cx="4032" cy="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zh-CN" altLang="en-US" sz="1351">
                <a:solidFill>
                  <a:srgbClr val="000000"/>
                </a:solidFill>
              </a:endParaRPr>
            </a:p>
          </p:txBody>
        </p:sp>
      </p:grp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4" y="1600206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1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4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1"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4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1"/>
            </a:lvl1pPr>
          </a:lstStyle>
          <a:p>
            <a:pPr>
              <a:defRPr/>
            </a:pPr>
            <a:fld id="{C341898A-390D-42EF-A247-7717E7223552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033" name="Picture 26" descr="hui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44467" y="44450"/>
            <a:ext cx="395287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53593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charset="-122"/>
        </a:defRPr>
      </a:lvl5pPr>
      <a:lvl6pPr marL="342891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charset="-122"/>
        </a:defRPr>
      </a:lvl6pPr>
      <a:lvl7pPr marL="685783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charset="-122"/>
        </a:defRPr>
      </a:lvl7pPr>
      <a:lvl8pPr marL="1028674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charset="-122"/>
        </a:defRPr>
      </a:lvl8pPr>
      <a:lvl9pPr marL="1371566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257168" indent="-25716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29" indent="-171446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21" indent="-171446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12" indent="-171446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04" indent="-171446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795" indent="-171446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686" indent="-171446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578" indent="-171446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ChangeArrowheads="1"/>
          </p:cNvSpPr>
          <p:nvPr/>
        </p:nvSpPr>
        <p:spPr bwMode="ltGray">
          <a:xfrm>
            <a:off x="417513" y="1098558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CN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99011" name="Rectangle 3"/>
          <p:cNvSpPr>
            <a:spLocks noChangeArrowheads="1"/>
          </p:cNvSpPr>
          <p:nvPr/>
        </p:nvSpPr>
        <p:spPr bwMode="ltGray">
          <a:xfrm>
            <a:off x="800104" y="1098558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CN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99012" name="Rectangle 4"/>
          <p:cNvSpPr>
            <a:spLocks noChangeArrowheads="1"/>
          </p:cNvSpPr>
          <p:nvPr/>
        </p:nvSpPr>
        <p:spPr bwMode="ltGray">
          <a:xfrm>
            <a:off x="541342" y="1520832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CN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99013" name="Rectangle 5"/>
          <p:cNvSpPr>
            <a:spLocks noChangeArrowheads="1"/>
          </p:cNvSpPr>
          <p:nvPr/>
        </p:nvSpPr>
        <p:spPr bwMode="ltGray">
          <a:xfrm>
            <a:off x="911227" y="1520832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CN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99014" name="Rectangle 6"/>
          <p:cNvSpPr>
            <a:spLocks noChangeArrowheads="1"/>
          </p:cNvSpPr>
          <p:nvPr/>
        </p:nvSpPr>
        <p:spPr bwMode="ltGray">
          <a:xfrm>
            <a:off x="127000" y="1447808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CN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99015" name="Rectangle 7"/>
          <p:cNvSpPr>
            <a:spLocks noChangeArrowheads="1"/>
          </p:cNvSpPr>
          <p:nvPr/>
        </p:nvSpPr>
        <p:spPr bwMode="gray">
          <a:xfrm>
            <a:off x="762000" y="990608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CN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99016" name="Rectangle 8"/>
          <p:cNvSpPr>
            <a:spLocks noChangeArrowheads="1"/>
          </p:cNvSpPr>
          <p:nvPr/>
        </p:nvSpPr>
        <p:spPr bwMode="gray">
          <a:xfrm>
            <a:off x="442917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CN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127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40" y="617538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127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299019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5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99020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05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99021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51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1F082A5-0489-4AA3-94A2-900E18C25472}" type="slidenum">
              <a:rPr lang="en-US" altLang="zh-CN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99022" name="Rectangle 14"/>
          <p:cNvSpPr>
            <a:spLocks noChangeArrowheads="1"/>
          </p:cNvSpPr>
          <p:nvPr userDrawn="1"/>
        </p:nvSpPr>
        <p:spPr bwMode="ltGray">
          <a:xfrm>
            <a:off x="800104" y="1098558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CN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99023" name="Rectangle 15"/>
          <p:cNvSpPr>
            <a:spLocks noChangeArrowheads="1"/>
          </p:cNvSpPr>
          <p:nvPr userDrawn="1"/>
        </p:nvSpPr>
        <p:spPr bwMode="ltGray">
          <a:xfrm>
            <a:off x="911227" y="1520832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CN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99024" name="Rectangle 16"/>
          <p:cNvSpPr>
            <a:spLocks noChangeArrowheads="1"/>
          </p:cNvSpPr>
          <p:nvPr userDrawn="1"/>
        </p:nvSpPr>
        <p:spPr bwMode="gray">
          <a:xfrm>
            <a:off x="762000" y="990608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CN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99025" name="Rectangle 17"/>
          <p:cNvSpPr>
            <a:spLocks noChangeArrowheads="1"/>
          </p:cNvSpPr>
          <p:nvPr userDrawn="1"/>
        </p:nvSpPr>
        <p:spPr bwMode="ltGray">
          <a:xfrm>
            <a:off x="417513" y="1098558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CN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99026" name="Rectangle 18"/>
          <p:cNvSpPr>
            <a:spLocks noChangeArrowheads="1"/>
          </p:cNvSpPr>
          <p:nvPr userDrawn="1"/>
        </p:nvSpPr>
        <p:spPr bwMode="ltGray">
          <a:xfrm>
            <a:off x="541342" y="1520832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CN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99027" name="Rectangle 19"/>
          <p:cNvSpPr>
            <a:spLocks noChangeArrowheads="1"/>
          </p:cNvSpPr>
          <p:nvPr userDrawn="1"/>
        </p:nvSpPr>
        <p:spPr bwMode="ltGray">
          <a:xfrm>
            <a:off x="127000" y="1447808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CN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99028" name="Rectangle 20"/>
          <p:cNvSpPr>
            <a:spLocks noChangeArrowheads="1"/>
          </p:cNvSpPr>
          <p:nvPr userDrawn="1"/>
        </p:nvSpPr>
        <p:spPr bwMode="gray">
          <a:xfrm>
            <a:off x="442917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CN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6076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ahoma" pitchFamily="34" charset="0"/>
          <a:cs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ahoma" pitchFamily="34" charset="0"/>
          <a:cs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ahoma" pitchFamily="34" charset="0"/>
          <a:cs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ahoma" pitchFamily="34" charset="0"/>
          <a:cs typeface="Times New Roman" pitchFamily="18" charset="0"/>
        </a:defRPr>
      </a:lvl5pPr>
      <a:lvl6pPr marL="342891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ahoma" pitchFamily="34" charset="0"/>
          <a:cs typeface="Times New Roman" pitchFamily="18" charset="0"/>
        </a:defRPr>
      </a:lvl6pPr>
      <a:lvl7pPr marL="685783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ahoma" pitchFamily="34" charset="0"/>
          <a:cs typeface="Times New Roman" pitchFamily="18" charset="0"/>
        </a:defRPr>
      </a:lvl7pPr>
      <a:lvl8pPr marL="1028674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ahoma" pitchFamily="34" charset="0"/>
          <a:cs typeface="Times New Roman" pitchFamily="18" charset="0"/>
        </a:defRPr>
      </a:lvl8pPr>
      <a:lvl9pPr marL="1371566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ahoma" pitchFamily="34" charset="0"/>
          <a:cs typeface="Times New Roman" pitchFamily="18" charset="0"/>
        </a:defRPr>
      </a:lvl9pPr>
    </p:titleStyle>
    <p:bodyStyle>
      <a:lvl1pPr marL="257168" indent="-257168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100">
          <a:solidFill>
            <a:schemeClr val="tx1"/>
          </a:solidFill>
          <a:latin typeface="+mn-lt"/>
          <a:cs typeface="+mn-cs"/>
        </a:defRPr>
      </a:lvl2pPr>
      <a:lvl3pPr marL="857229" indent="-171446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1800">
          <a:solidFill>
            <a:schemeClr val="tx1"/>
          </a:solidFill>
          <a:latin typeface="+mn-lt"/>
          <a:cs typeface="+mn-cs"/>
        </a:defRPr>
      </a:lvl3pPr>
      <a:lvl4pPr marL="1200121" indent="-171446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1500">
          <a:solidFill>
            <a:schemeClr val="tx1"/>
          </a:solidFill>
          <a:latin typeface="+mn-lt"/>
          <a:cs typeface="+mn-cs"/>
        </a:defRPr>
      </a:lvl4pPr>
      <a:lvl5pPr marL="1543012" indent="-171446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1500">
          <a:solidFill>
            <a:schemeClr val="tx1"/>
          </a:solidFill>
          <a:latin typeface="+mn-lt"/>
          <a:cs typeface="+mn-cs"/>
        </a:defRPr>
      </a:lvl5pPr>
      <a:lvl6pPr marL="1885904" indent="-171446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500">
          <a:solidFill>
            <a:schemeClr val="tx1"/>
          </a:solidFill>
          <a:latin typeface="+mn-lt"/>
          <a:cs typeface="+mn-cs"/>
        </a:defRPr>
      </a:lvl6pPr>
      <a:lvl7pPr marL="2228795" indent="-171446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500">
          <a:solidFill>
            <a:schemeClr val="tx1"/>
          </a:solidFill>
          <a:latin typeface="+mn-lt"/>
          <a:cs typeface="+mn-cs"/>
        </a:defRPr>
      </a:lvl7pPr>
      <a:lvl8pPr marL="2571686" indent="-171446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500">
          <a:solidFill>
            <a:schemeClr val="tx1"/>
          </a:solidFill>
          <a:latin typeface="+mn-lt"/>
          <a:cs typeface="+mn-cs"/>
        </a:defRPr>
      </a:lvl8pPr>
      <a:lvl9pPr marL="2914578" indent="-171446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7.png"/><Relationship Id="rId3" Type="http://schemas.openxmlformats.org/officeDocument/2006/relationships/image" Target="../media/image58.png"/><Relationship Id="rId7" Type="http://schemas.openxmlformats.org/officeDocument/2006/relationships/image" Target="../media/image59.jpg"/><Relationship Id="rId12" Type="http://schemas.openxmlformats.org/officeDocument/2006/relationships/image" Target="../media/image64.png"/><Relationship Id="rId17" Type="http://schemas.openxmlformats.org/officeDocument/2006/relationships/image" Target="../media/image71.png"/><Relationship Id="rId2" Type="http://schemas.openxmlformats.org/officeDocument/2006/relationships/image" Target="../media/image57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1.png"/><Relationship Id="rId11" Type="http://schemas.openxmlformats.org/officeDocument/2006/relationships/image" Target="../media/image62.png"/><Relationship Id="rId5" Type="http://schemas.openxmlformats.org/officeDocument/2006/relationships/image" Target="../media/image58.jpg"/><Relationship Id="rId15" Type="http://schemas.openxmlformats.org/officeDocument/2006/relationships/image" Target="../media/image69.png"/><Relationship Id="rId10" Type="http://schemas.microsoft.com/office/2007/relationships/hdphoto" Target="../media/hdphoto1.wdp"/><Relationship Id="rId4" Type="http://schemas.openxmlformats.org/officeDocument/2006/relationships/image" Target="../media/image59.png"/><Relationship Id="rId9" Type="http://schemas.openxmlformats.org/officeDocument/2006/relationships/image" Target="../media/image60.png"/><Relationship Id="rId1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-330723" y="2677382"/>
            <a:ext cx="9786584" cy="1097265"/>
          </a:xfrm>
        </p:spPr>
        <p:txBody>
          <a:bodyPr/>
          <a:lstStyle/>
          <a:p>
            <a:r>
              <a:rPr lang="zh-CN" altLang="en-US" sz="3200" b="1" dirty="0" smtClean="0"/>
              <a:t>人体姿态估计</a:t>
            </a:r>
            <a:r>
              <a:rPr lang="zh-CN" altLang="zh-CN" sz="3200" b="1" dirty="0" smtClean="0"/>
              <a:t>方法</a:t>
            </a:r>
            <a:r>
              <a:rPr lang="zh-CN" altLang="en-US" sz="3200" b="1" dirty="0" smtClean="0"/>
              <a:t>研究</a:t>
            </a:r>
            <a:endParaRPr lang="zh-CN" altLang="en-US" sz="3200" b="1" kern="1200" dirty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3124255" y="4275430"/>
            <a:ext cx="3084521" cy="899779"/>
          </a:xfrm>
        </p:spPr>
        <p:txBody>
          <a:bodyPr>
            <a:noAutofit/>
          </a:bodyPr>
          <a:lstStyle/>
          <a:p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答辩人：安世杰</a:t>
            </a:r>
            <a:endParaRPr lang="en-US" altLang="zh-CN" b="1" dirty="0" smtClean="0"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指导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教师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：教授</a:t>
            </a:r>
            <a:endParaRPr lang="en-US" altLang="zh-CN" b="1" dirty="0">
              <a:latin typeface="华文楷体" pitchFamily="2" charset="-122"/>
              <a:ea typeface="华文楷体" pitchFamily="2" charset="-122"/>
            </a:endParaRPr>
          </a:p>
          <a:p>
            <a:r>
              <a:rPr lang="en-US" altLang="zh-CN" b="1" dirty="0" smtClean="0">
                <a:latin typeface="华文楷体" pitchFamily="2" charset="-122"/>
                <a:ea typeface="华文楷体" pitchFamily="2" charset="-122"/>
              </a:rPr>
              <a:t>2018.05.17</a:t>
            </a:r>
            <a:endParaRPr lang="en-US" altLang="zh-CN" b="1" dirty="0"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346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 bwMode="auto">
          <a:xfrm>
            <a:off x="5103520" y="2039112"/>
            <a:ext cx="3440112" cy="25442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07531" y="2017713"/>
            <a:ext cx="3258373" cy="25442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研究现状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96" y="2039113"/>
            <a:ext cx="3219732" cy="2522826"/>
          </a:xfrm>
          <a:noFill/>
        </p:spPr>
        <p:txBody>
          <a:bodyPr/>
          <a:lstStyle/>
          <a:p>
            <a:pPr marL="257168" lvl="1" indent="-257168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zh-CN" altLang="en-US" sz="2000" b="1" kern="1200" dirty="0"/>
              <a:t>传统检测</a:t>
            </a:r>
            <a:r>
              <a:rPr lang="zh-CN" altLang="en-US" sz="2000" b="1" kern="1200" dirty="0" smtClean="0"/>
              <a:t>方法</a:t>
            </a:r>
            <a:endParaRPr lang="en-US" altLang="zh-CN" sz="2000" b="1" kern="1200" dirty="0"/>
          </a:p>
          <a:p>
            <a:pPr marL="557198" lvl="2" indent="-257168">
              <a:lnSpc>
                <a:spcPct val="150000"/>
              </a:lnSpc>
              <a:buSzPct val="60000"/>
            </a:pPr>
            <a:r>
              <a:rPr lang="zh-CN" altLang="zh-CN" sz="1500" kern="1200" dirty="0"/>
              <a:t>阈值</a:t>
            </a:r>
            <a:r>
              <a:rPr lang="zh-CN" altLang="en-US" sz="1500" kern="1200" dirty="0"/>
              <a:t>法、形态学、</a:t>
            </a:r>
            <a:r>
              <a:rPr lang="en-US" altLang="zh-CN" sz="1500" kern="1200" dirty="0" err="1"/>
              <a:t>BoW</a:t>
            </a:r>
            <a:r>
              <a:rPr lang="zh-CN" altLang="en-US" sz="1500" kern="1200" dirty="0" smtClean="0"/>
              <a:t>等；</a:t>
            </a:r>
            <a:endParaRPr lang="en-US" altLang="zh-CN" sz="1500" kern="1200" dirty="0"/>
          </a:p>
          <a:p>
            <a:pPr marL="557198" lvl="2" indent="-257168">
              <a:lnSpc>
                <a:spcPct val="150000"/>
              </a:lnSpc>
              <a:buSzPct val="60000"/>
            </a:pPr>
            <a:r>
              <a:rPr lang="zh-CN" altLang="en-US" sz="1500" kern="1200" dirty="0"/>
              <a:t>手动设计特征提取器；</a:t>
            </a:r>
            <a:endParaRPr lang="en-US" altLang="zh-CN" sz="1500" kern="1200" dirty="0"/>
          </a:p>
          <a:p>
            <a:pPr marL="557198" lvl="2" indent="-257168">
              <a:lnSpc>
                <a:spcPct val="150000"/>
              </a:lnSpc>
              <a:buSzPct val="60000"/>
            </a:pPr>
            <a:r>
              <a:rPr lang="zh-CN" altLang="en-US" sz="1500" kern="1200" dirty="0"/>
              <a:t>训练简单的分类器；</a:t>
            </a:r>
            <a:endParaRPr lang="en-US" altLang="zh-CN" sz="1500" kern="1200" dirty="0"/>
          </a:p>
          <a:p>
            <a:pPr marL="557198" lvl="2" indent="-257168">
              <a:lnSpc>
                <a:spcPct val="150000"/>
              </a:lnSpc>
              <a:buSzPct val="60000"/>
            </a:pPr>
            <a:r>
              <a:rPr lang="zh-CN" altLang="en-US" sz="1500" kern="1200" dirty="0"/>
              <a:t>精确度不足；</a:t>
            </a:r>
            <a:endParaRPr lang="en-US" altLang="zh-CN" sz="1500" kern="1200" dirty="0"/>
          </a:p>
          <a:p>
            <a:pPr marL="557198" lvl="2" indent="-257168">
              <a:lnSpc>
                <a:spcPct val="150000"/>
              </a:lnSpc>
              <a:buSzPct val="60000"/>
            </a:pPr>
            <a:r>
              <a:rPr lang="zh-CN" altLang="en-US" sz="1500" kern="1200" dirty="0"/>
              <a:t>操作比较复杂</a:t>
            </a:r>
            <a:r>
              <a:rPr lang="zh-CN" altLang="en-US" sz="1500" kern="1200" dirty="0" smtClean="0"/>
              <a:t>；</a:t>
            </a:r>
            <a:endParaRPr lang="en-US" altLang="zh-CN" sz="1500" kern="12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5140096" y="2017713"/>
            <a:ext cx="3403536" cy="25442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68" indent="-25716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+mn-lt"/>
                <a:cs typeface="+mn-cs"/>
              </a:defRPr>
            </a:lvl2pPr>
            <a:lvl3pPr marL="857229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+mn-lt"/>
                <a:cs typeface="+mn-cs"/>
              </a:defRPr>
            </a:lvl3pPr>
            <a:lvl4pPr marL="1200121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4pPr>
            <a:lvl5pPr marL="1543012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5pPr>
            <a:lvl6pPr marL="1885904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795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686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578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257168" lvl="1" indent="-257168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zh-CN" altLang="en-US" sz="2000" b="1" dirty="0"/>
              <a:t>深度</a:t>
            </a:r>
            <a:r>
              <a:rPr lang="zh-CN" altLang="en-US" sz="2000" b="1" dirty="0" smtClean="0"/>
              <a:t>学习方法</a:t>
            </a:r>
            <a:endParaRPr lang="en-US" altLang="zh-CN" sz="2000" b="1" dirty="0" smtClean="0"/>
          </a:p>
          <a:p>
            <a:pPr marL="557198" lvl="2" indent="-257168">
              <a:lnSpc>
                <a:spcPct val="150000"/>
              </a:lnSpc>
              <a:buSzPct val="60000"/>
            </a:pPr>
            <a:r>
              <a:rPr lang="en-US" altLang="zh-CN" sz="1700" dirty="0" smtClean="0"/>
              <a:t>CNN</a:t>
            </a:r>
            <a:r>
              <a:rPr lang="zh-CN" altLang="en-US" sz="1700" dirty="0" smtClean="0"/>
              <a:t>、</a:t>
            </a:r>
            <a:r>
              <a:rPr lang="en-GB" altLang="zh-CN" sz="1600" dirty="0"/>
              <a:t> </a:t>
            </a:r>
            <a:r>
              <a:rPr lang="en-GB" altLang="zh-CN" sz="1600" dirty="0" smtClean="0"/>
              <a:t>FCN</a:t>
            </a:r>
            <a:r>
              <a:rPr lang="zh-CN" altLang="en-US" sz="1600" dirty="0" smtClean="0"/>
              <a:t>、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U-net</a:t>
            </a:r>
            <a:r>
              <a:rPr lang="zh-CN" altLang="en-US" sz="1600" dirty="0" smtClean="0"/>
              <a:t>等；</a:t>
            </a:r>
            <a:endParaRPr lang="en-US" altLang="zh-CN" sz="1700" dirty="0"/>
          </a:p>
          <a:p>
            <a:pPr marL="557198" lvl="2" indent="-257168">
              <a:lnSpc>
                <a:spcPct val="150000"/>
              </a:lnSpc>
              <a:buSzPct val="60000"/>
            </a:pPr>
            <a:r>
              <a:rPr lang="zh-CN" altLang="en-US" sz="1500" dirty="0"/>
              <a:t>不需要</a:t>
            </a:r>
            <a:r>
              <a:rPr lang="zh-CN" altLang="en-US" sz="1500" dirty="0" smtClean="0"/>
              <a:t>设计特征提取</a:t>
            </a:r>
            <a:r>
              <a:rPr lang="zh-CN" altLang="en-US" sz="1500" dirty="0"/>
              <a:t>器；</a:t>
            </a:r>
            <a:endParaRPr lang="en-US" altLang="zh-CN" sz="1500" dirty="0"/>
          </a:p>
          <a:p>
            <a:pPr marL="557198" lvl="2" indent="-257168">
              <a:lnSpc>
                <a:spcPct val="150000"/>
              </a:lnSpc>
              <a:buSzPct val="60000"/>
            </a:pPr>
            <a:r>
              <a:rPr lang="zh-CN" altLang="en-US" sz="1500" dirty="0"/>
              <a:t>学习一个高度非线性的映射；</a:t>
            </a:r>
            <a:endParaRPr lang="en-US" altLang="zh-CN" sz="1500" dirty="0"/>
          </a:p>
          <a:p>
            <a:pPr marL="557198" lvl="2" indent="-257168">
              <a:lnSpc>
                <a:spcPct val="150000"/>
              </a:lnSpc>
              <a:buSzPct val="60000"/>
            </a:pPr>
            <a:r>
              <a:rPr lang="zh-CN" altLang="en-US" sz="1500" dirty="0"/>
              <a:t>端到端训练，简单可行；</a:t>
            </a:r>
            <a:endParaRPr lang="en-US" altLang="zh-CN" sz="1500" dirty="0"/>
          </a:p>
          <a:p>
            <a:pPr marL="557198" lvl="2" indent="-257168">
              <a:lnSpc>
                <a:spcPct val="150000"/>
              </a:lnSpc>
              <a:buSzPct val="60000"/>
            </a:pPr>
            <a:r>
              <a:rPr lang="zh-CN" altLang="en-US" sz="1500" dirty="0"/>
              <a:t>计算速度较快。</a:t>
            </a:r>
            <a:endParaRPr lang="en-US" altLang="zh-CN" sz="1500" dirty="0"/>
          </a:p>
        </p:txBody>
      </p:sp>
      <p:sp>
        <p:nvSpPr>
          <p:cNvPr id="5" name="矩形 4"/>
          <p:cNvSpPr/>
          <p:nvPr/>
        </p:nvSpPr>
        <p:spPr bwMode="auto">
          <a:xfrm>
            <a:off x="607532" y="2039112"/>
            <a:ext cx="3221796" cy="2522827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10" name="右箭头 9"/>
          <p:cNvSpPr/>
          <p:nvPr/>
        </p:nvSpPr>
        <p:spPr bwMode="auto">
          <a:xfrm>
            <a:off x="3865904" y="2729530"/>
            <a:ext cx="1237616" cy="789401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cs typeface="Times New Roman" pitchFamily="18" charset="0"/>
              </a:rPr>
              <a:t>发展趋势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96700" y="4728059"/>
            <a:ext cx="3675888" cy="1932439"/>
            <a:chOff x="496700" y="4728059"/>
            <a:chExt cx="3675888" cy="193243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09" y="4894178"/>
              <a:ext cx="3497269" cy="1600200"/>
            </a:xfrm>
            <a:prstGeom prst="rect">
              <a:avLst/>
            </a:prstGeom>
          </p:spPr>
        </p:pic>
        <p:sp>
          <p:nvSpPr>
            <p:cNvPr id="12" name="圆角矩形 11"/>
            <p:cNvSpPr/>
            <p:nvPr/>
          </p:nvSpPr>
          <p:spPr bwMode="auto">
            <a:xfrm>
              <a:off x="496700" y="4728059"/>
              <a:ext cx="3675888" cy="1932439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cs typeface="Times New Roman" pitchFamily="18" charset="0"/>
              </a:endParaRPr>
            </a:p>
          </p:txBody>
        </p:sp>
      </p:grpSp>
      <p:pic>
        <p:nvPicPr>
          <p:cNvPr id="13" name="图片 12" descr="C:\Users\ansj11\Documents\Tencent Files\1033586712\FileRecv\MobileFile\Image\LRG5(YE06Q%DV9]IBY(5~UR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19" y="4960603"/>
            <a:ext cx="4037013" cy="16998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圆角矩形 13"/>
          <p:cNvSpPr/>
          <p:nvPr/>
        </p:nvSpPr>
        <p:spPr bwMode="auto">
          <a:xfrm>
            <a:off x="4379852" y="4728059"/>
            <a:ext cx="4306948" cy="193243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78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 bwMode="auto">
          <a:xfrm>
            <a:off x="4663505" y="1975978"/>
            <a:ext cx="3124645" cy="220373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1244155" y="1965929"/>
            <a:ext cx="3124645" cy="220373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问题研究难点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15532" y="1975978"/>
            <a:ext cx="2968688" cy="2193686"/>
          </a:xfrm>
          <a:noFill/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sz="1800" kern="1200" dirty="0" smtClean="0"/>
              <a:t>病灶的数目和类型未知</a:t>
            </a:r>
            <a:endParaRPr lang="en-US" altLang="zh-CN" sz="1800" kern="1200" dirty="0" smtClean="0"/>
          </a:p>
          <a:p>
            <a:pPr>
              <a:lnSpc>
                <a:spcPct val="150000"/>
              </a:lnSpc>
            </a:pPr>
            <a:r>
              <a:rPr lang="zh-CN" altLang="zh-CN" sz="1800" kern="1200" dirty="0" smtClean="0"/>
              <a:t>不</a:t>
            </a:r>
            <a:r>
              <a:rPr lang="zh-CN" altLang="zh-CN" sz="1800" kern="1200" dirty="0"/>
              <a:t>同</a:t>
            </a:r>
            <a:r>
              <a:rPr lang="zh-CN" altLang="en-US" sz="1800" kern="1200" dirty="0"/>
              <a:t>人</a:t>
            </a:r>
            <a:r>
              <a:rPr lang="zh-CN" altLang="zh-CN" sz="1800" kern="1200" dirty="0"/>
              <a:t>的眼底图片包含不同的病灶类型</a:t>
            </a:r>
            <a:endParaRPr lang="en-US" altLang="zh-CN" sz="1800" kern="1200" dirty="0"/>
          </a:p>
          <a:p>
            <a:pPr>
              <a:lnSpc>
                <a:spcPct val="150000"/>
              </a:lnSpc>
            </a:pPr>
            <a:r>
              <a:rPr lang="zh-CN" altLang="zh-CN" sz="1800" kern="1200" dirty="0"/>
              <a:t>眼底图像的血管结构有很大的个体差异</a:t>
            </a:r>
            <a:r>
              <a:rPr lang="zh-CN" altLang="zh-CN" sz="1800" kern="1200" dirty="0" smtClean="0"/>
              <a:t>性</a:t>
            </a:r>
            <a:endParaRPr lang="en-US" altLang="zh-CN" sz="1800" kern="1200" dirty="0"/>
          </a:p>
        </p:txBody>
      </p:sp>
      <p:pic>
        <p:nvPicPr>
          <p:cNvPr id="5" name="图片 4" descr="C:\Users\ansj11\Documents\Tencent Files\1033586712\FileRecv\MobileFile\Image\0F$SD76W8{FTHV_)H]190JA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" t="4235"/>
          <a:stretch/>
        </p:blipFill>
        <p:spPr bwMode="auto">
          <a:xfrm>
            <a:off x="3824480" y="4429666"/>
            <a:ext cx="5229225" cy="20675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4352450"/>
            <a:ext cx="2907792" cy="2221992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4741484" y="1975978"/>
            <a:ext cx="2968688" cy="2193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68" indent="-25716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+mn-lt"/>
                <a:cs typeface="+mn-cs"/>
              </a:defRPr>
            </a:lvl2pPr>
            <a:lvl3pPr marL="857229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+mn-lt"/>
                <a:cs typeface="+mn-cs"/>
              </a:defRPr>
            </a:lvl3pPr>
            <a:lvl4pPr marL="1200121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4pPr>
            <a:lvl5pPr marL="1543012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5pPr>
            <a:lvl6pPr marL="1885904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795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686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578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kern="1200" dirty="0" smtClean="0"/>
              <a:t>视网膜结构易与病灶混淆</a:t>
            </a:r>
            <a:endParaRPr lang="en-US" altLang="zh-CN" sz="1800" kern="1200" dirty="0" smtClean="0"/>
          </a:p>
          <a:p>
            <a:pPr>
              <a:lnSpc>
                <a:spcPct val="150000"/>
              </a:lnSpc>
            </a:pPr>
            <a:r>
              <a:rPr lang="zh-CN" altLang="zh-CN" sz="1800" kern="1200" dirty="0" smtClean="0"/>
              <a:t>眼底成像过程中的图像畸变、图像模糊、光照不均等现象</a:t>
            </a:r>
            <a:endParaRPr lang="zh-CN" altLang="en-US" sz="1800" kern="1200" dirty="0"/>
          </a:p>
        </p:txBody>
      </p:sp>
      <p:sp>
        <p:nvSpPr>
          <p:cNvPr id="17" name="矩形 16"/>
          <p:cNvSpPr/>
          <p:nvPr/>
        </p:nvSpPr>
        <p:spPr bwMode="auto">
          <a:xfrm>
            <a:off x="393192" y="4288536"/>
            <a:ext cx="3044952" cy="234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760471" y="4288536"/>
            <a:ext cx="5293233" cy="23498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19" name="右箭头 18"/>
          <p:cNvSpPr/>
          <p:nvPr/>
        </p:nvSpPr>
        <p:spPr bwMode="auto">
          <a:xfrm>
            <a:off x="3329274" y="5195182"/>
            <a:ext cx="485204" cy="536527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50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横卷形 6"/>
          <p:cNvSpPr/>
          <p:nvPr/>
        </p:nvSpPr>
        <p:spPr bwMode="auto">
          <a:xfrm>
            <a:off x="4002553" y="2578608"/>
            <a:ext cx="2880360" cy="850392"/>
          </a:xfrm>
          <a:prstGeom prst="horizontalScroll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altLang="zh-CN" sz="2400" b="1" dirty="0">
              <a:solidFill>
                <a:srgbClr val="0000CC"/>
              </a:solidFill>
              <a:latin typeface="宋体" panose="0201060003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横卷形 4"/>
          <p:cNvSpPr/>
          <p:nvPr/>
        </p:nvSpPr>
        <p:spPr bwMode="auto">
          <a:xfrm>
            <a:off x="5394960" y="1114788"/>
            <a:ext cx="2880360" cy="850392"/>
          </a:xfrm>
          <a:prstGeom prst="horizontalScroll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10810" y="127837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研究背景</a:t>
            </a:r>
            <a:endParaRPr lang="en-US" altLang="zh-CN" sz="2800" b="1" dirty="0">
              <a:solidFill>
                <a:schemeClr val="tx2">
                  <a:lumMod val="20000"/>
                  <a:lumOff val="80000"/>
                </a:schemeClr>
              </a:solidFill>
              <a:latin typeface="宋体" panose="0201060003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32254" y="274219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研究内容</a:t>
            </a:r>
            <a:endParaRPr lang="en-US" altLang="zh-CN" sz="2800" b="1" dirty="0">
              <a:solidFill>
                <a:srgbClr val="0000CC"/>
              </a:solidFill>
              <a:latin typeface="宋体" panose="0201060003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横卷形 9"/>
          <p:cNvSpPr/>
          <p:nvPr/>
        </p:nvSpPr>
        <p:spPr bwMode="auto">
          <a:xfrm>
            <a:off x="2562373" y="4042428"/>
            <a:ext cx="2880360" cy="850392"/>
          </a:xfrm>
          <a:prstGeom prst="horizontalScroll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altLang="zh-CN" sz="2400" b="1" dirty="0">
              <a:solidFill>
                <a:srgbClr val="0000CC"/>
              </a:solidFill>
              <a:latin typeface="宋体" panose="0201060003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92074" y="420601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实验结果</a:t>
            </a:r>
            <a:endParaRPr lang="en-US" altLang="zh-CN" sz="2800" b="1" dirty="0">
              <a:solidFill>
                <a:schemeClr val="tx2">
                  <a:lumMod val="20000"/>
                  <a:lumOff val="80000"/>
                </a:schemeClr>
              </a:solidFill>
              <a:latin typeface="宋体" panose="0201060003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横卷形 11"/>
          <p:cNvSpPr/>
          <p:nvPr/>
        </p:nvSpPr>
        <p:spPr bwMode="auto">
          <a:xfrm>
            <a:off x="1122192" y="5427389"/>
            <a:ext cx="2880360" cy="850392"/>
          </a:xfrm>
          <a:prstGeom prst="horizontalScroll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altLang="zh-CN" sz="2400" b="1" dirty="0">
              <a:solidFill>
                <a:srgbClr val="0000CC"/>
              </a:solidFill>
              <a:latin typeface="宋体" panose="0201060003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07575" y="5590975"/>
            <a:ext cx="21095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结论与展望</a:t>
            </a:r>
          </a:p>
        </p:txBody>
      </p:sp>
    </p:spTree>
    <p:extLst>
      <p:ext uri="{BB962C8B-B14F-4D97-AF65-F5344CB8AC3E}">
        <p14:creationId xmlns:p14="http://schemas.microsoft.com/office/powerpoint/2010/main" val="374931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横卷形 16"/>
          <p:cNvSpPr/>
          <p:nvPr/>
        </p:nvSpPr>
        <p:spPr bwMode="auto">
          <a:xfrm>
            <a:off x="746452" y="5088927"/>
            <a:ext cx="2543746" cy="736155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16" name="横卷形 15"/>
          <p:cNvSpPr/>
          <p:nvPr/>
        </p:nvSpPr>
        <p:spPr bwMode="auto">
          <a:xfrm>
            <a:off x="746452" y="3372672"/>
            <a:ext cx="2543746" cy="736155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5" name="横卷形 4"/>
          <p:cNvSpPr/>
          <p:nvPr/>
        </p:nvSpPr>
        <p:spPr bwMode="auto">
          <a:xfrm>
            <a:off x="746452" y="2001684"/>
            <a:ext cx="2543746" cy="736155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预备知识</a:t>
            </a:r>
          </a:p>
        </p:txBody>
      </p:sp>
      <p:sp>
        <p:nvSpPr>
          <p:cNvPr id="3" name="矩形 2"/>
          <p:cNvSpPr/>
          <p:nvPr/>
        </p:nvSpPr>
        <p:spPr>
          <a:xfrm>
            <a:off x="1279982" y="2154218"/>
            <a:ext cx="1476686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indent="-257168" eaLnBrk="0" fontAlgn="base" hangingPunct="0"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FF0000"/>
                </a:solidFill>
              </a:rPr>
              <a:t>研究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目标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79982" y="2842936"/>
            <a:ext cx="6986194" cy="4770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000000"/>
                </a:solidFill>
              </a:rPr>
              <a:t>开发一种更快速，更准确的视网膜病灶检测算法；</a:t>
            </a:r>
            <a:endParaRPr lang="en-US" altLang="zh-CN" dirty="0">
              <a:solidFill>
                <a:srgbClr val="FFC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79982" y="3536649"/>
            <a:ext cx="12186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57168" eaLnBrk="0" fontAlgn="base" hangingPunct="0"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FF0000"/>
                </a:solidFill>
              </a:rPr>
              <a:t>数据集</a:t>
            </a:r>
          </a:p>
        </p:txBody>
      </p:sp>
      <p:sp>
        <p:nvSpPr>
          <p:cNvPr id="10" name="矩形 9"/>
          <p:cNvSpPr/>
          <p:nvPr/>
        </p:nvSpPr>
        <p:spPr>
          <a:xfrm>
            <a:off x="1279982" y="4164244"/>
            <a:ext cx="6986194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ts val="3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rgbClr val="000000"/>
                </a:solidFill>
              </a:rPr>
              <a:t>193</a:t>
            </a:r>
            <a:r>
              <a:rPr lang="zh-CN" altLang="en-US" dirty="0">
                <a:solidFill>
                  <a:srgbClr val="000000"/>
                </a:solidFill>
              </a:rPr>
              <a:t>张带标注的眼底图片，</a:t>
            </a:r>
            <a:r>
              <a:rPr lang="en-US" altLang="zh-CN" dirty="0">
                <a:solidFill>
                  <a:srgbClr val="000000"/>
                </a:solidFill>
              </a:rPr>
              <a:t>3000</a:t>
            </a:r>
            <a:r>
              <a:rPr lang="zh-CN" altLang="en-US" dirty="0">
                <a:solidFill>
                  <a:srgbClr val="000000"/>
                </a:solidFill>
              </a:rPr>
              <a:t>张正常图片，</a:t>
            </a:r>
            <a:r>
              <a:rPr lang="zh-CN" altLang="zh-CN" dirty="0">
                <a:solidFill>
                  <a:srgbClr val="000000"/>
                </a:solidFill>
              </a:rPr>
              <a:t>由上交大</a:t>
            </a:r>
            <a:r>
              <a:rPr lang="en-US" altLang="zh-CN" dirty="0">
                <a:solidFill>
                  <a:srgbClr val="000000"/>
                </a:solidFill>
              </a:rPr>
              <a:t>Chen</a:t>
            </a:r>
            <a:r>
              <a:rPr lang="zh-CN" altLang="zh-CN" dirty="0">
                <a:solidFill>
                  <a:srgbClr val="000000"/>
                </a:solidFill>
              </a:rPr>
              <a:t>等人标注并整理</a:t>
            </a:r>
            <a:r>
              <a:rPr lang="zh-CN" altLang="en-US" dirty="0">
                <a:solidFill>
                  <a:srgbClr val="000000"/>
                </a:solidFill>
              </a:rPr>
              <a:t>；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79982" y="5256748"/>
            <a:ext cx="14766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57168" eaLnBrk="0" fontAlgn="base" hangingPunct="0"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FF0000"/>
                </a:solidFill>
              </a:rPr>
              <a:t>算法框架</a:t>
            </a:r>
          </a:p>
        </p:txBody>
      </p:sp>
      <p:sp>
        <p:nvSpPr>
          <p:cNvPr id="14" name="矩形 13"/>
          <p:cNvSpPr/>
          <p:nvPr/>
        </p:nvSpPr>
        <p:spPr>
          <a:xfrm>
            <a:off x="1279982" y="5888744"/>
            <a:ext cx="6986194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ts val="3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rgbClr val="000000"/>
                </a:solidFill>
              </a:rPr>
              <a:t>用</a:t>
            </a:r>
            <a:r>
              <a:rPr lang="en-US" altLang="zh-CN" dirty="0">
                <a:solidFill>
                  <a:srgbClr val="FFC000"/>
                </a:solidFill>
              </a:rPr>
              <a:t>RPCA</a:t>
            </a:r>
            <a:r>
              <a:rPr lang="zh-CN" altLang="en-US" dirty="0">
                <a:solidFill>
                  <a:srgbClr val="FFC000"/>
                </a:solidFill>
              </a:rPr>
              <a:t>模型</a:t>
            </a:r>
            <a:r>
              <a:rPr lang="zh-CN" altLang="en-US" dirty="0">
                <a:solidFill>
                  <a:srgbClr val="000000"/>
                </a:solidFill>
              </a:rPr>
              <a:t>对背景</a:t>
            </a:r>
            <a:r>
              <a:rPr lang="zh-CN" altLang="en-US" dirty="0" smtClean="0">
                <a:solidFill>
                  <a:srgbClr val="000000"/>
                </a:solidFill>
              </a:rPr>
              <a:t>、</a:t>
            </a:r>
            <a:r>
              <a:rPr lang="zh-CN" altLang="en-US" dirty="0">
                <a:solidFill>
                  <a:srgbClr val="000000"/>
                </a:solidFill>
              </a:rPr>
              <a:t>血管</a:t>
            </a:r>
            <a:r>
              <a:rPr lang="zh-CN" altLang="en-US" dirty="0" smtClean="0">
                <a:solidFill>
                  <a:srgbClr val="000000"/>
                </a:solidFill>
              </a:rPr>
              <a:t>和</a:t>
            </a:r>
            <a:r>
              <a:rPr lang="zh-CN" altLang="en-US" dirty="0">
                <a:solidFill>
                  <a:srgbClr val="000000"/>
                </a:solidFill>
              </a:rPr>
              <a:t>病灶进行建模，</a:t>
            </a:r>
            <a:r>
              <a:rPr lang="zh-CN" altLang="en-US" dirty="0" smtClean="0">
                <a:solidFill>
                  <a:srgbClr val="000000"/>
                </a:solidFill>
              </a:rPr>
              <a:t>采取</a:t>
            </a:r>
            <a:r>
              <a:rPr lang="zh-CN" altLang="en-US" dirty="0" smtClean="0">
                <a:solidFill>
                  <a:srgbClr val="FFC000"/>
                </a:solidFill>
              </a:rPr>
              <a:t>邻近</a:t>
            </a:r>
            <a:r>
              <a:rPr lang="zh-CN" altLang="en-US" dirty="0" smtClean="0">
                <a:solidFill>
                  <a:srgbClr val="000000"/>
                </a:solidFill>
              </a:rPr>
              <a:t>算法</a:t>
            </a:r>
            <a:r>
              <a:rPr lang="zh-CN" altLang="en-US" dirty="0">
                <a:solidFill>
                  <a:srgbClr val="000000"/>
                </a:solidFill>
              </a:rPr>
              <a:t>求解；</a:t>
            </a:r>
            <a:endParaRPr lang="en-US" altLang="zh-CN" dirty="0">
              <a:solidFill>
                <a:srgbClr val="000000"/>
              </a:solidFill>
            </a:endParaRPr>
          </a:p>
          <a:p>
            <a:pPr marL="285750" indent="-285750">
              <a:lnSpc>
                <a:spcPts val="3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000000"/>
                </a:solidFill>
              </a:rPr>
              <a:t>将模型求解算法展开为</a:t>
            </a:r>
            <a:r>
              <a:rPr lang="zh-CN" altLang="en-US" dirty="0" smtClean="0">
                <a:solidFill>
                  <a:srgbClr val="000000"/>
                </a:solidFill>
              </a:rPr>
              <a:t>神经网络，</a:t>
            </a:r>
            <a:r>
              <a:rPr lang="zh-CN" altLang="en-US" dirty="0">
                <a:solidFill>
                  <a:srgbClr val="000000"/>
                </a:solidFill>
              </a:rPr>
              <a:t>结合卷积网络增强网络</a:t>
            </a:r>
            <a:r>
              <a:rPr lang="zh-CN" altLang="en-US" dirty="0" smtClean="0">
                <a:solidFill>
                  <a:srgbClr val="000000"/>
                </a:solidFill>
              </a:rPr>
              <a:t>的能力</a:t>
            </a:r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92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数据集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182688" y="2017713"/>
            <a:ext cx="6864032" cy="503618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800" kern="1200" dirty="0"/>
              <a:t>本文数据均为对齐的眼底图片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729" y="2687492"/>
            <a:ext cx="5362725" cy="391971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1601492" y="2678255"/>
            <a:ext cx="5362726" cy="391971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02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/>
          <p:cNvSpPr/>
          <p:nvPr/>
        </p:nvSpPr>
        <p:spPr bwMode="auto">
          <a:xfrm>
            <a:off x="905164" y="5523146"/>
            <a:ext cx="7352145" cy="12378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625318" y="2048371"/>
            <a:ext cx="8016947" cy="231595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预备知识</a:t>
            </a:r>
          </a:p>
        </p:txBody>
      </p:sp>
      <p:sp>
        <p:nvSpPr>
          <p:cNvPr id="4" name="矩形 3"/>
          <p:cNvSpPr/>
          <p:nvPr/>
        </p:nvSpPr>
        <p:spPr>
          <a:xfrm>
            <a:off x="628970" y="2347260"/>
            <a:ext cx="225093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68" indent="-257168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 dirty="0" smtClean="0"/>
              <a:t>基于模型的方法</a:t>
            </a:r>
            <a:endParaRPr lang="en-US" altLang="zh-CN" sz="2000" b="1" dirty="0"/>
          </a:p>
        </p:txBody>
      </p:sp>
      <p:sp>
        <p:nvSpPr>
          <p:cNvPr id="7" name="矩形 6"/>
          <p:cNvSpPr/>
          <p:nvPr/>
        </p:nvSpPr>
        <p:spPr>
          <a:xfrm>
            <a:off x="4301391" y="2630130"/>
            <a:ext cx="311816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SzPct val="80000"/>
            </a:pPr>
            <a:r>
              <a:rPr lang="zh-CN" altLang="en-US" dirty="0"/>
              <a:t>缺点</a:t>
            </a:r>
            <a:r>
              <a:rPr lang="en-US" altLang="zh-CN" dirty="0"/>
              <a:t>:</a:t>
            </a:r>
            <a:r>
              <a:rPr lang="zh-CN" altLang="en-US" dirty="0"/>
              <a:t>通常推理过程比较困难</a:t>
            </a:r>
            <a:r>
              <a:rPr lang="en-US" altLang="zh-CN" dirty="0"/>
              <a:t>;</a:t>
            </a:r>
          </a:p>
        </p:txBody>
      </p:sp>
      <p:sp>
        <p:nvSpPr>
          <p:cNvPr id="8" name="矩形 7"/>
          <p:cNvSpPr/>
          <p:nvPr/>
        </p:nvSpPr>
        <p:spPr>
          <a:xfrm>
            <a:off x="628969" y="3411829"/>
            <a:ext cx="2250937" cy="4896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68" indent="-257168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b="1" dirty="0"/>
              <a:t>深度神经网络法</a:t>
            </a:r>
            <a:endParaRPr lang="en-US" altLang="zh-CN" sz="2000" b="1" dirty="0"/>
          </a:p>
        </p:txBody>
      </p:sp>
      <p:sp>
        <p:nvSpPr>
          <p:cNvPr id="9" name="矩形 8"/>
          <p:cNvSpPr/>
          <p:nvPr/>
        </p:nvSpPr>
        <p:spPr>
          <a:xfrm>
            <a:off x="4310630" y="3248797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优点</a:t>
            </a:r>
            <a:r>
              <a:rPr lang="en-US" altLang="zh-CN" dirty="0"/>
              <a:t>:</a:t>
            </a:r>
            <a:r>
              <a:rPr lang="zh-CN" altLang="en-US" dirty="0"/>
              <a:t>模型能力很强</a:t>
            </a:r>
            <a:r>
              <a:rPr lang="en-US" altLang="zh-CN" dirty="0"/>
              <a:t>;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310630" y="3728965"/>
            <a:ext cx="433163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SzPct val="80000"/>
            </a:pPr>
            <a:r>
              <a:rPr lang="zh-CN" altLang="en-US" dirty="0"/>
              <a:t>缺点</a:t>
            </a:r>
            <a:r>
              <a:rPr lang="en-US" altLang="zh-CN" dirty="0"/>
              <a:t>:</a:t>
            </a:r>
            <a:r>
              <a:rPr lang="zh-CN" altLang="en-US" dirty="0"/>
              <a:t>结构具有一般性</a:t>
            </a:r>
            <a:r>
              <a:rPr lang="en-US" altLang="zh-CN" dirty="0"/>
              <a:t>,</a:t>
            </a:r>
            <a:r>
              <a:rPr lang="zh-CN" altLang="en-US" dirty="0"/>
              <a:t>无法加入先验信息</a:t>
            </a:r>
            <a:r>
              <a:rPr lang="en-US" altLang="zh-CN" dirty="0"/>
              <a:t>.</a:t>
            </a:r>
          </a:p>
        </p:txBody>
      </p:sp>
      <p:sp>
        <p:nvSpPr>
          <p:cNvPr id="12" name="左大括号 11"/>
          <p:cNvSpPr/>
          <p:nvPr/>
        </p:nvSpPr>
        <p:spPr bwMode="auto">
          <a:xfrm>
            <a:off x="2855089" y="2271109"/>
            <a:ext cx="162962" cy="700726"/>
          </a:xfrm>
          <a:prstGeom prst="leftBrac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19" name="加号 18"/>
          <p:cNvSpPr/>
          <p:nvPr/>
        </p:nvSpPr>
        <p:spPr bwMode="auto">
          <a:xfrm>
            <a:off x="1401512" y="2795581"/>
            <a:ext cx="705850" cy="694004"/>
          </a:xfrm>
          <a:prstGeom prst="mathPlus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21" name="下箭头 20"/>
          <p:cNvSpPr/>
          <p:nvPr/>
        </p:nvSpPr>
        <p:spPr bwMode="auto">
          <a:xfrm>
            <a:off x="1578946" y="3845546"/>
            <a:ext cx="342235" cy="612380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05163" y="4460051"/>
            <a:ext cx="7352146" cy="9694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/>
              <a:t>深度展开网络</a:t>
            </a:r>
            <a:r>
              <a:rPr lang="zh-CN" altLang="en-US" b="1" dirty="0"/>
              <a:t>：</a:t>
            </a:r>
            <a:r>
              <a:rPr lang="zh-CN" altLang="en-US" dirty="0"/>
              <a:t>既具有很强的表达能力，又具有模型的内在结构，</a:t>
            </a:r>
            <a:endParaRPr lang="en-US" altLang="zh-CN" dirty="0"/>
          </a:p>
          <a:p>
            <a:pPr>
              <a:lnSpc>
                <a:spcPct val="150000"/>
              </a:lnSpc>
              <a:buSzPct val="80000"/>
            </a:pPr>
            <a:r>
              <a:rPr lang="zh-CN" altLang="en-US" dirty="0"/>
              <a:t>并且可以获得更好的结果。</a:t>
            </a:r>
            <a:endParaRPr lang="en-US" altLang="zh-CN" dirty="0"/>
          </a:p>
        </p:txBody>
      </p:sp>
      <p:sp>
        <p:nvSpPr>
          <p:cNvPr id="23" name="矩形 22"/>
          <p:cNvSpPr/>
          <p:nvPr/>
        </p:nvSpPr>
        <p:spPr bwMode="auto">
          <a:xfrm>
            <a:off x="905163" y="4457926"/>
            <a:ext cx="7352146" cy="97162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24" name="流程图: 过程 23"/>
          <p:cNvSpPr/>
          <p:nvPr/>
        </p:nvSpPr>
        <p:spPr bwMode="auto">
          <a:xfrm>
            <a:off x="1110983" y="5695824"/>
            <a:ext cx="914853" cy="828000"/>
          </a:xfrm>
          <a:prstGeom prst="flowChartProcess">
            <a:avLst/>
          </a:prstGeom>
          <a:solidFill>
            <a:srgbClr val="FFEB93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="ctr">
            <a:spAutoFit/>
          </a:bodyPr>
          <a:lstStyle/>
          <a:p>
            <a:pPr algn="ctr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基于鲁棒</a:t>
            </a:r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PCA</a:t>
            </a: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模型的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</a:p>
        </p:txBody>
      </p:sp>
      <p:sp>
        <p:nvSpPr>
          <p:cNvPr id="25" name="流程图: 过程 24"/>
          <p:cNvSpPr/>
          <p:nvPr/>
        </p:nvSpPr>
        <p:spPr bwMode="auto">
          <a:xfrm>
            <a:off x="4130350" y="5721014"/>
            <a:ext cx="914400" cy="828000"/>
          </a:xfrm>
          <a:prstGeom prst="flowChartProcess">
            <a:avLst/>
          </a:prstGeom>
          <a:solidFill>
            <a:srgbClr val="FFEB93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="ctr">
            <a:spAutoFit/>
          </a:bodyPr>
          <a:lstStyle/>
          <a:p>
            <a:pPr algn="ctr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相关的推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断算法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迭代的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26" name="流程图: 过程 25"/>
          <p:cNvSpPr/>
          <p:nvPr/>
        </p:nvSpPr>
        <p:spPr bwMode="auto">
          <a:xfrm>
            <a:off x="5635132" y="5719723"/>
            <a:ext cx="881456" cy="828000"/>
          </a:xfrm>
          <a:prstGeom prst="flowChartProcess">
            <a:avLst/>
          </a:prstGeom>
          <a:solidFill>
            <a:srgbClr val="FFEB93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="ctr">
            <a:spAutoFit/>
          </a:bodyPr>
          <a:lstStyle/>
          <a:p>
            <a:pPr algn="ctr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算法展开为深度网络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流程图: 过程 26"/>
          <p:cNvSpPr/>
          <p:nvPr/>
        </p:nvSpPr>
        <p:spPr bwMode="auto">
          <a:xfrm>
            <a:off x="7118038" y="5719723"/>
            <a:ext cx="914400" cy="828000"/>
          </a:xfrm>
          <a:prstGeom prst="flowChartProcess">
            <a:avLst/>
          </a:prstGeom>
          <a:solidFill>
            <a:srgbClr val="FFEB93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="ctr">
            <a:spAutoFit/>
          </a:bodyPr>
          <a:lstStyle/>
          <a:p>
            <a:pPr algn="ctr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用监督学习方法</a:t>
            </a:r>
            <a:endParaRPr lang="en-US" altLang="zh-CN" sz="1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右箭头 27"/>
          <p:cNvSpPr/>
          <p:nvPr/>
        </p:nvSpPr>
        <p:spPr bwMode="auto">
          <a:xfrm>
            <a:off x="2142963" y="5798752"/>
            <a:ext cx="362138" cy="672525"/>
          </a:xfrm>
          <a:prstGeom prst="rightArrow">
            <a:avLst/>
          </a:prstGeom>
          <a:solidFill>
            <a:srgbClr val="FFEB93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="ctr">
            <a:spAutoFit/>
          </a:bodyPr>
          <a:lstStyle/>
          <a:p>
            <a:pPr algn="ctr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endParaRPr lang="zh-CN" altLang="en-US" sz="16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右箭头 28"/>
          <p:cNvSpPr/>
          <p:nvPr/>
        </p:nvSpPr>
        <p:spPr bwMode="auto">
          <a:xfrm>
            <a:off x="3653864" y="5798752"/>
            <a:ext cx="362138" cy="672525"/>
          </a:xfrm>
          <a:prstGeom prst="rightArrow">
            <a:avLst/>
          </a:prstGeom>
          <a:solidFill>
            <a:srgbClr val="FFEB93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="ctr">
            <a:spAutoFit/>
          </a:bodyPr>
          <a:lstStyle/>
          <a:p>
            <a:pPr algn="ctr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endParaRPr lang="zh-CN" altLang="en-US" sz="16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右箭头 29"/>
          <p:cNvSpPr/>
          <p:nvPr/>
        </p:nvSpPr>
        <p:spPr bwMode="auto">
          <a:xfrm>
            <a:off x="5158872" y="5773504"/>
            <a:ext cx="362138" cy="672525"/>
          </a:xfrm>
          <a:prstGeom prst="rightArrow">
            <a:avLst/>
          </a:prstGeom>
          <a:solidFill>
            <a:srgbClr val="FFEB93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="ctr">
            <a:spAutoFit/>
          </a:bodyPr>
          <a:lstStyle/>
          <a:p>
            <a:pPr algn="ctr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endParaRPr lang="zh-CN" altLang="en-US" sz="16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右箭头 30"/>
          <p:cNvSpPr/>
          <p:nvPr/>
        </p:nvSpPr>
        <p:spPr bwMode="auto">
          <a:xfrm>
            <a:off x="6636244" y="5773504"/>
            <a:ext cx="362138" cy="672525"/>
          </a:xfrm>
          <a:prstGeom prst="rightArrow">
            <a:avLst/>
          </a:prstGeom>
          <a:solidFill>
            <a:srgbClr val="FFEB93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="ctr">
            <a:spAutoFit/>
          </a:bodyPr>
          <a:lstStyle/>
          <a:p>
            <a:pPr algn="ctr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endParaRPr lang="zh-CN" altLang="en-US" sz="16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流程图: 过程 31"/>
          <p:cNvSpPr/>
          <p:nvPr/>
        </p:nvSpPr>
        <p:spPr bwMode="auto">
          <a:xfrm>
            <a:off x="2622056" y="5721014"/>
            <a:ext cx="914853" cy="828000"/>
          </a:xfrm>
          <a:prstGeom prst="flowChartProcess">
            <a:avLst/>
          </a:prstGeom>
          <a:solidFill>
            <a:srgbClr val="FFEB93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="ctr">
            <a:spAutoFit/>
          </a:bodyPr>
          <a:lstStyle/>
          <a:p>
            <a:pPr algn="ctr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改进的</a:t>
            </a:r>
            <a:endParaRPr lang="en-US" altLang="zh-CN" sz="1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鲁棒</a:t>
            </a:r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PCA</a:t>
            </a: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301391" y="2147171"/>
            <a:ext cx="3810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优点</a:t>
            </a:r>
            <a:r>
              <a:rPr lang="en-US" altLang="zh-CN" dirty="0"/>
              <a:t>:</a:t>
            </a:r>
            <a:r>
              <a:rPr lang="zh-CN" altLang="en-US" dirty="0"/>
              <a:t>可以</a:t>
            </a:r>
            <a:r>
              <a:rPr lang="zh-CN" altLang="en-US" dirty="0" smtClean="0"/>
              <a:t>把先验</a:t>
            </a:r>
            <a:r>
              <a:rPr lang="zh-CN" altLang="en-US" dirty="0"/>
              <a:t>知识嵌入到模型中</a:t>
            </a:r>
            <a:r>
              <a:rPr lang="en-US" altLang="zh-CN" dirty="0"/>
              <a:t>;</a:t>
            </a:r>
            <a:endParaRPr lang="zh-CN" altLang="en-US" dirty="0"/>
          </a:p>
        </p:txBody>
      </p:sp>
      <p:sp>
        <p:nvSpPr>
          <p:cNvPr id="37" name="流程图: 过程 36"/>
          <p:cNvSpPr/>
          <p:nvPr/>
        </p:nvSpPr>
        <p:spPr bwMode="auto">
          <a:xfrm>
            <a:off x="3055115" y="2181559"/>
            <a:ext cx="1105115" cy="307777"/>
          </a:xfrm>
          <a:prstGeom prst="flowChartProcess">
            <a:avLst/>
          </a:prstGeom>
          <a:solidFill>
            <a:srgbClr val="FFEB93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="ctr">
            <a:spAutoFit/>
          </a:bodyPr>
          <a:lstStyle/>
          <a:p>
            <a:pPr algn="ctr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</a:pP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稀疏编码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流程图: 过程 37"/>
          <p:cNvSpPr/>
          <p:nvPr/>
        </p:nvSpPr>
        <p:spPr bwMode="auto">
          <a:xfrm>
            <a:off x="3052797" y="2730156"/>
            <a:ext cx="1105115" cy="307777"/>
          </a:xfrm>
          <a:prstGeom prst="flowChartProcess">
            <a:avLst/>
          </a:prstGeom>
          <a:solidFill>
            <a:srgbClr val="FFEB93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="ctr">
            <a:spAutoFit/>
          </a:bodyPr>
          <a:lstStyle/>
          <a:p>
            <a:pPr algn="ctr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</a:pP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鲁棒</a:t>
            </a:r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PCA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左大括号 38"/>
          <p:cNvSpPr/>
          <p:nvPr/>
        </p:nvSpPr>
        <p:spPr bwMode="auto">
          <a:xfrm>
            <a:off x="2839005" y="3366052"/>
            <a:ext cx="162962" cy="700726"/>
          </a:xfrm>
          <a:prstGeom prst="leftBrac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40" name="流程图: 过程 39"/>
          <p:cNvSpPr/>
          <p:nvPr/>
        </p:nvSpPr>
        <p:spPr bwMode="auto">
          <a:xfrm>
            <a:off x="3052796" y="3232141"/>
            <a:ext cx="1105115" cy="307777"/>
          </a:xfrm>
          <a:prstGeom prst="flowChartProcess">
            <a:avLst/>
          </a:prstGeom>
          <a:solidFill>
            <a:srgbClr val="FFEB93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="ctr">
            <a:spAutoFit/>
          </a:bodyPr>
          <a:lstStyle/>
          <a:p>
            <a:pPr algn="ctr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MLP</a:t>
            </a:r>
          </a:p>
        </p:txBody>
      </p:sp>
      <p:sp>
        <p:nvSpPr>
          <p:cNvPr id="41" name="流程图: 过程 40"/>
          <p:cNvSpPr/>
          <p:nvPr/>
        </p:nvSpPr>
        <p:spPr bwMode="auto">
          <a:xfrm>
            <a:off x="3052795" y="3588986"/>
            <a:ext cx="1105115" cy="307777"/>
          </a:xfrm>
          <a:prstGeom prst="flowChartProcess">
            <a:avLst/>
          </a:prstGeom>
          <a:solidFill>
            <a:srgbClr val="FFEB93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="ctr">
            <a:spAutoFit/>
          </a:bodyPr>
          <a:lstStyle/>
          <a:p>
            <a:pPr algn="ctr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</a:pPr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流程图: 过程 41"/>
          <p:cNvSpPr/>
          <p:nvPr/>
        </p:nvSpPr>
        <p:spPr bwMode="auto">
          <a:xfrm>
            <a:off x="3063728" y="3960939"/>
            <a:ext cx="1105115" cy="307777"/>
          </a:xfrm>
          <a:prstGeom prst="flowChartProcess">
            <a:avLst/>
          </a:prstGeom>
          <a:solidFill>
            <a:srgbClr val="FFEB93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="ctr">
            <a:spAutoFit/>
          </a:bodyPr>
          <a:lstStyle/>
          <a:p>
            <a:pPr algn="ctr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</a:pPr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902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 bwMode="auto">
          <a:xfrm>
            <a:off x="701965" y="1874982"/>
            <a:ext cx="7370617" cy="440574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40" y="626774"/>
            <a:ext cx="7793037" cy="1143000"/>
          </a:xfrm>
        </p:spPr>
        <p:txBody>
          <a:bodyPr/>
          <a:lstStyle/>
          <a:p>
            <a:pPr eaLnBrk="1" hangingPunct="1"/>
            <a:r>
              <a:rPr lang="zh-CN" altLang="zh-CN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简约模型</a:t>
            </a:r>
            <a:r>
              <a:rPr lang="en-US" altLang="zh-CN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(Parsimony Model)</a:t>
            </a:r>
            <a:endParaRPr lang="zh-CN" altLang="en-US" sz="2800" b="1" kern="1200" dirty="0">
              <a:solidFill>
                <a:srgbClr val="0000CC"/>
              </a:solidFill>
              <a:latin typeface="宋体" panose="02010600030101010101" pitchFamily="2" charset="-122"/>
              <a:ea typeface="华文楷体" panose="0201060004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956976" y="1992969"/>
                <a:ext cx="7004769" cy="86857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 marL="257168" indent="-257168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</a:pPr>
                <a:r>
                  <a:rPr lang="zh-CN" altLang="zh-CN" dirty="0"/>
                  <a:t>给定数据矩阵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zh-CN" dirty="0"/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dirty="0"/>
                  <a:t>表示一</a:t>
                </a:r>
                <a:r>
                  <a:rPr lang="zh-CN" altLang="en-US" dirty="0"/>
                  <a:t>个</a:t>
                </a:r>
                <a:r>
                  <a:rPr lang="zh-CN" altLang="zh-CN" dirty="0"/>
                  <a:t>的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zh-CN" dirty="0"/>
                  <a:t>维向量，对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zh-CN" dirty="0"/>
                  <a:t>建立一般的简约性模型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76" y="1992969"/>
                <a:ext cx="7004769" cy="868571"/>
              </a:xfrm>
              <a:prstGeom prst="rect">
                <a:avLst/>
              </a:prstGeom>
              <a:blipFill rotWithShape="0">
                <a:blip r:embed="rId2"/>
                <a:stretch>
                  <a:fillRect b="-985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657328" y="2953904"/>
                <a:ext cx="3567836" cy="61093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𝐷𝑍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328" y="2953904"/>
                <a:ext cx="3567836" cy="61093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956976" y="3657204"/>
            <a:ext cx="7004769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257168" indent="-257168" eaLnBrk="0" fontAlgn="base" hangingPunct="0"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/>
              <a:t>它的在线学习形式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317716" y="4118900"/>
                <a:ext cx="4283288" cy="128990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>
                            <a:latin typeface="Cambria Math" panose="02040503050406030204" pitchFamily="18" charset="0"/>
                          </a:rPr>
                          <m:t>argmin</m:t>
                        </m:r>
                      </m:fName>
                      <m:e>
                        <m:f>
                          <m:f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||</m:t>
                            </m:r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||</m:t>
                            </m:r>
                          </m:e>
                          <m:sub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  <m:r>
                      <a:rPr lang="zh-CN" alt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 smtClean="0"/>
                  <a:t>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argmin</m:t>
                          </m:r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𝐷𝑧</m:t>
                                  </m:r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||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716" y="4118900"/>
                <a:ext cx="4283288" cy="12899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956975" y="5501169"/>
                <a:ext cx="7004769" cy="71000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 marL="257168" indent="-257168" eaLnBrk="0" fontAlgn="base" hangingPunct="0"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zh-CN" altLang="zh-CN" dirty="0"/>
                  <a:t>是一个遗忘因子</a:t>
                </a:r>
                <a:r>
                  <a:rPr lang="zh-CN" altLang="en-US" dirty="0"/>
                  <a:t>，它的作用是越早的信息权重越小，保证当前的权重最大。</a:t>
                </a: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75" y="5501169"/>
                <a:ext cx="7004769" cy="710003"/>
              </a:xfrm>
              <a:prstGeom prst="rect">
                <a:avLst/>
              </a:prstGeom>
              <a:blipFill rotWithShape="0">
                <a:blip r:embed="rId5"/>
                <a:stretch>
                  <a:fillRect t="-5983" b="-1111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54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 bwMode="auto">
          <a:xfrm>
            <a:off x="757382" y="1985819"/>
            <a:ext cx="7259779" cy="446116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稀疏编码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021631" y="2105496"/>
                <a:ext cx="7106369" cy="37324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 marL="257168" indent="-257168" eaLnBrk="0" fontAlgn="base" hangingPunct="0"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当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选择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||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||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dirty="0"/>
                  <a:t>时</a:t>
                </a:r>
                <a:r>
                  <a:rPr lang="zh-CN" altLang="zh-CN" dirty="0"/>
                  <a:t>，</a:t>
                </a:r>
                <a:r>
                  <a:rPr lang="zh-CN" altLang="en-US" dirty="0"/>
                  <a:t>则简约</a:t>
                </a:r>
                <a:r>
                  <a:rPr lang="zh-CN" altLang="en-US" dirty="0" smtClean="0"/>
                  <a:t>模型变成稀疏编码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631" y="2105496"/>
                <a:ext cx="7106369" cy="373244"/>
              </a:xfrm>
              <a:prstGeom prst="rect">
                <a:avLst/>
              </a:prstGeom>
              <a:blipFill rotWithShape="0">
                <a:blip r:embed="rId2"/>
                <a:stretch>
                  <a:fillRect t="-114516" b="-18225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118422" y="2619829"/>
                <a:ext cx="2912785" cy="61093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422" y="2619829"/>
                <a:ext cx="2912785" cy="61093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021631" y="4718731"/>
            <a:ext cx="1028844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257168" indent="-257168" eaLnBrk="0" fontAlgn="base" hangingPunct="0"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推广</a:t>
            </a:r>
            <a:endParaRPr lang="en-US" altLang="zh-CN" dirty="0"/>
          </a:p>
        </p:txBody>
      </p:sp>
      <p:sp>
        <p:nvSpPr>
          <p:cNvPr id="10" name="左大括号 9"/>
          <p:cNvSpPr/>
          <p:nvPr/>
        </p:nvSpPr>
        <p:spPr bwMode="auto">
          <a:xfrm>
            <a:off x="2079243" y="3707073"/>
            <a:ext cx="386874" cy="2392649"/>
          </a:xfrm>
          <a:prstGeom prst="leftBrac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96440" y="3522407"/>
            <a:ext cx="5319132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257168" indent="-257168" eaLnBrk="0" fontAlgn="base" hangingPunct="0"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zh-CN" dirty="0" smtClean="0"/>
              <a:t>组</a:t>
            </a:r>
            <a:r>
              <a:rPr lang="zh-CN" altLang="zh-CN" dirty="0"/>
              <a:t>稀疏编码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363057" y="4021617"/>
                <a:ext cx="3785896" cy="67031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𝐷𝑧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ℊ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  <m:sub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057" y="4021617"/>
                <a:ext cx="3785896" cy="67031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2596439" y="4821808"/>
            <a:ext cx="531913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257168" indent="-257168" eaLnBrk="0" fontAlgn="base" hangingPunct="0"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zh-CN" dirty="0" smtClean="0"/>
              <a:t>层次稀疏编码</a:t>
            </a:r>
            <a:r>
              <a:rPr lang="zh-CN" altLang="en-US" dirty="0"/>
              <a:t>：</a:t>
            </a:r>
            <a:r>
              <a:rPr lang="zh-CN" altLang="zh-CN" dirty="0" smtClean="0"/>
              <a:t>假设了</a:t>
            </a:r>
            <a:r>
              <a:rPr lang="zh-CN" altLang="en-US" dirty="0" smtClean="0"/>
              <a:t>原子系数的分组</a:t>
            </a:r>
            <a:r>
              <a:rPr lang="zh-CN" altLang="zh-CN" dirty="0" smtClean="0"/>
              <a:t>构成</a:t>
            </a:r>
            <a:r>
              <a:rPr lang="zh-CN" altLang="zh-CN" dirty="0"/>
              <a:t>了一个具有包含关系的层次结构</a:t>
            </a:r>
            <a:r>
              <a:rPr lang="en-US" altLang="zh-CN" dirty="0" smtClean="0"/>
              <a:t>(</a:t>
            </a:r>
            <a:r>
              <a:rPr lang="zh-CN" altLang="en-US" dirty="0" smtClean="0"/>
              <a:t>如</a:t>
            </a:r>
            <a:r>
              <a:rPr lang="zh-CN" altLang="zh-CN" dirty="0" smtClean="0"/>
              <a:t>树形</a:t>
            </a:r>
            <a:r>
              <a:rPr lang="zh-CN" altLang="zh-CN" dirty="0"/>
              <a:t>结构</a:t>
            </a:r>
            <a:r>
              <a:rPr lang="en-US" altLang="zh-CN" dirty="0"/>
              <a:t>)</a:t>
            </a:r>
          </a:p>
        </p:txBody>
      </p:sp>
      <p:sp>
        <p:nvSpPr>
          <p:cNvPr id="14" name="矩形 13"/>
          <p:cNvSpPr/>
          <p:nvPr/>
        </p:nvSpPr>
        <p:spPr>
          <a:xfrm>
            <a:off x="2596439" y="5915056"/>
            <a:ext cx="5319132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257168" indent="-257168" eaLnBrk="0" fontAlgn="base" hangingPunct="0"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重叠</a:t>
            </a:r>
            <a:r>
              <a:rPr lang="zh-CN" altLang="zh-CN" dirty="0" smtClean="0"/>
              <a:t>稀疏编码</a:t>
            </a:r>
            <a:r>
              <a:rPr lang="zh-CN" altLang="en-US" dirty="0" smtClean="0"/>
              <a:t>：</a:t>
            </a:r>
            <a:r>
              <a:rPr lang="zh-CN" altLang="zh-CN" dirty="0"/>
              <a:t>允许</a:t>
            </a:r>
            <a:r>
              <a:rPr lang="zh-CN" altLang="zh-CN" dirty="0" smtClean="0"/>
              <a:t>原子</a:t>
            </a:r>
            <a:r>
              <a:rPr lang="zh-CN" altLang="en-US" dirty="0" smtClean="0"/>
              <a:t>系数的分</a:t>
            </a:r>
            <a:r>
              <a:rPr lang="zh-CN" altLang="zh-CN" dirty="0" smtClean="0"/>
              <a:t>组</a:t>
            </a:r>
            <a:r>
              <a:rPr lang="zh-CN" altLang="en-US" dirty="0"/>
              <a:t>有</a:t>
            </a:r>
            <a:r>
              <a:rPr lang="zh-CN" altLang="zh-CN" dirty="0" smtClean="0"/>
              <a:t>重叠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334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 bwMode="auto">
          <a:xfrm>
            <a:off x="757382" y="1985818"/>
            <a:ext cx="7259779" cy="4793673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鲁棒</a:t>
            </a:r>
            <a:r>
              <a:rPr lang="en-US" altLang="zh-CN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PCA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012395" y="2145083"/>
            <a:ext cx="7004769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257168" indent="-257168" eaLnBrk="0" fontAlgn="base" hangingPunct="0"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zh-CN" dirty="0"/>
              <a:t>鲁棒</a:t>
            </a:r>
            <a:r>
              <a:rPr lang="en-US" altLang="zh-CN" dirty="0" smtClean="0"/>
              <a:t>PCA</a:t>
            </a:r>
            <a:r>
              <a:rPr lang="zh-CN" altLang="en-US" dirty="0" smtClean="0"/>
              <a:t>为了解决</a:t>
            </a:r>
            <a:r>
              <a:rPr lang="en-US" altLang="zh-CN" dirty="0" smtClean="0"/>
              <a:t>PCA</a:t>
            </a:r>
            <a:r>
              <a:rPr lang="zh-CN" altLang="en-US" dirty="0" smtClean="0"/>
              <a:t>对噪声敏感而提出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420936" y="2643547"/>
                <a:ext cx="4187685" cy="38151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𝑅𝑎𝑛𝑘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</m:fun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936" y="2643547"/>
                <a:ext cx="4187685" cy="381515"/>
              </a:xfrm>
              <a:prstGeom prst="rect">
                <a:avLst/>
              </a:prstGeom>
              <a:blipFill rotWithShape="0">
                <a:blip r:embed="rId2"/>
                <a:stretch>
                  <a:fillRect t="-116129" b="-18064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012393" y="3146905"/>
                <a:ext cx="7004769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 marL="257168" indent="-257168" eaLnBrk="0" fontAlgn="base" hangingPunct="0"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放松条件</a:t>
                </a:r>
                <a:r>
                  <a:rPr lang="zh-CN" altLang="zh-CN" dirty="0"/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dirty="0"/>
                  <a:t>范数代替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zh-CN" dirty="0"/>
                  <a:t>范数</a:t>
                </a:r>
                <a:r>
                  <a:rPr lang="zh-CN" altLang="en-US" dirty="0"/>
                  <a:t>得到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93" y="3146905"/>
                <a:ext cx="7004769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1475" b="-2131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420935" y="3625201"/>
                <a:ext cx="4187685" cy="39767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𝑛𝑢𝑐</m:t>
                              </m:r>
                            </m:sub>
                          </m:sSub>
                        </m:e>
                      </m:func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935" y="3625201"/>
                <a:ext cx="4187685" cy="397673"/>
              </a:xfrm>
              <a:prstGeom prst="rect">
                <a:avLst/>
              </a:prstGeom>
              <a:blipFill rotWithShape="0">
                <a:blip r:embed="rId4"/>
                <a:stretch>
                  <a:fillRect b="-615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1012392" y="4148727"/>
            <a:ext cx="7004769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257168" indent="-257168" eaLnBrk="0" fontAlgn="base" hangingPunct="0"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/>
              <a:t>上式</a:t>
            </a:r>
            <a:r>
              <a:rPr lang="zh-CN" altLang="zh-CN" dirty="0"/>
              <a:t>等价于以下凸优化问题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189918" y="4643912"/>
                <a:ext cx="4649716" cy="61093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𝑛𝑢𝑐</m:t>
                              </m:r>
                            </m:sub>
                          </m:sSub>
                        </m:e>
                      </m:func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918" y="4643912"/>
                <a:ext cx="4649716" cy="61093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012392" y="5380701"/>
                <a:ext cx="7004769" cy="49109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 marL="257168" indent="-257168" eaLnBrk="0" fontAlgn="base" hangingPunct="0"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通过</a:t>
                </a:r>
                <a:r>
                  <a:rPr lang="zh-CN" altLang="en-US" dirty="0" smtClean="0"/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𝑛𝑢𝑐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dirty="0" smtClean="0"/>
                  <a:t>得到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92" y="5380701"/>
                <a:ext cx="7004769" cy="491096"/>
              </a:xfrm>
              <a:prstGeom prst="rect">
                <a:avLst/>
              </a:prstGeom>
              <a:blipFill rotWithShape="0">
                <a:blip r:embed="rId6"/>
                <a:stretch>
                  <a:fillRect b="-375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504171" y="5997650"/>
                <a:ext cx="6021209" cy="61651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171" y="5997650"/>
                <a:ext cx="6021209" cy="61651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73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 bwMode="auto">
          <a:xfrm>
            <a:off x="951339" y="2542123"/>
            <a:ext cx="3334327" cy="2050905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kern="1200" dirty="0" smtClean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基于鲁</a:t>
            </a:r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棒</a:t>
            </a:r>
            <a:r>
              <a:rPr lang="en-US" altLang="zh-CN" sz="2800" b="1" kern="1200" dirty="0" smtClean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PCA</a:t>
            </a:r>
            <a:r>
              <a:rPr lang="zh-CN" altLang="en-US" sz="2800" b="1" kern="1200" dirty="0" smtClean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的眼底病灶分割方法</a:t>
            </a:r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1012394" y="2116260"/>
            <a:ext cx="7004769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257168" indent="-257168" eaLnBrk="0" fontAlgn="base" hangingPunct="0"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将病灶分割问题转化为前景</a:t>
            </a:r>
            <a:r>
              <a:rPr lang="zh-CN" altLang="en-US" dirty="0"/>
              <a:t>与</a:t>
            </a:r>
            <a:r>
              <a:rPr lang="zh-CN" altLang="en-US" dirty="0" smtClean="0"/>
              <a:t>背景分离问题，即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012394" y="4703987"/>
            <a:ext cx="7004769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257168" indent="-257168" eaLnBrk="0" fontAlgn="base" hangingPunct="0"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RPCA</a:t>
            </a:r>
            <a:r>
              <a:rPr lang="zh-CN" altLang="en-US" dirty="0" smtClean="0"/>
              <a:t>建模及其在线学习形式</a:t>
            </a:r>
            <a:endParaRPr lang="en-US" altLang="zh-CN" dirty="0"/>
          </a:p>
        </p:txBody>
      </p:sp>
      <p:pic>
        <p:nvPicPr>
          <p:cNvPr id="8" name="图片 7" descr="C:\Users\ansj11\Documents\Tencent Files\1033586712\FileRecv\MobileFile\Image\Z4@@JXH50_%0YKKA_W_`4K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626" y="2680790"/>
            <a:ext cx="2902367" cy="182910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455232" y="5165679"/>
                <a:ext cx="6119091" cy="61651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232" y="5165679"/>
                <a:ext cx="6119091" cy="6165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027886" y="5947113"/>
                <a:ext cx="4973782" cy="61651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886" y="5947113"/>
                <a:ext cx="4973782" cy="6165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 descr="C:\Users\ansj11\Documents\Tencent Files\1033586712\FileRecv\MobileFile\Image\6TEFHT[HOOZUFMZP7U_5CG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790" y="2669833"/>
            <a:ext cx="2556691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圆角矩形 13"/>
          <p:cNvSpPr/>
          <p:nvPr/>
        </p:nvSpPr>
        <p:spPr bwMode="auto">
          <a:xfrm>
            <a:off x="4978394" y="2542122"/>
            <a:ext cx="3001819" cy="205090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15" name="右箭头 14"/>
          <p:cNvSpPr/>
          <p:nvPr/>
        </p:nvSpPr>
        <p:spPr bwMode="auto">
          <a:xfrm>
            <a:off x="4054756" y="3189532"/>
            <a:ext cx="1186845" cy="789401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cs typeface="Times New Roman" pitchFamily="18" charset="0"/>
              </a:rPr>
              <a:t>RPCA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cs typeface="Times New Roman" pitchFamily="18" charset="0"/>
              </a:rPr>
              <a:t>求解</a:t>
            </a:r>
          </a:p>
        </p:txBody>
      </p:sp>
      <p:sp>
        <p:nvSpPr>
          <p:cNvPr id="12" name="圆角矩形 11"/>
          <p:cNvSpPr/>
          <p:nvPr/>
        </p:nvSpPr>
        <p:spPr bwMode="auto">
          <a:xfrm>
            <a:off x="1161626" y="5083288"/>
            <a:ext cx="6670810" cy="156689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20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横卷形 6"/>
          <p:cNvSpPr/>
          <p:nvPr/>
        </p:nvSpPr>
        <p:spPr bwMode="auto">
          <a:xfrm>
            <a:off x="4002553" y="2578608"/>
            <a:ext cx="2880360" cy="850392"/>
          </a:xfrm>
          <a:prstGeom prst="horizontalScroll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altLang="zh-CN" sz="2400" b="1" dirty="0">
              <a:solidFill>
                <a:srgbClr val="0000CC"/>
              </a:solidFill>
              <a:latin typeface="宋体" panose="0201060003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横卷形 4"/>
          <p:cNvSpPr/>
          <p:nvPr/>
        </p:nvSpPr>
        <p:spPr bwMode="auto">
          <a:xfrm>
            <a:off x="5394960" y="1114788"/>
            <a:ext cx="2880360" cy="850392"/>
          </a:xfrm>
          <a:prstGeom prst="horizontalScroll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10810" y="127837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研究背景</a:t>
            </a:r>
            <a:endParaRPr lang="en-US" altLang="zh-CN" sz="2800" b="1" dirty="0">
              <a:solidFill>
                <a:srgbClr val="0000CC"/>
              </a:solidFill>
              <a:latin typeface="宋体" panose="0201060003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32254" y="274219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研究内容</a:t>
            </a:r>
            <a:endParaRPr lang="en-US" altLang="zh-CN" sz="2800" b="1" dirty="0">
              <a:solidFill>
                <a:srgbClr val="0000CC"/>
              </a:solidFill>
              <a:latin typeface="宋体" panose="0201060003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横卷形 9"/>
          <p:cNvSpPr/>
          <p:nvPr/>
        </p:nvSpPr>
        <p:spPr bwMode="auto">
          <a:xfrm>
            <a:off x="2562373" y="4042428"/>
            <a:ext cx="2880360" cy="850392"/>
          </a:xfrm>
          <a:prstGeom prst="horizontalScroll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altLang="zh-CN" sz="2400" b="1" dirty="0">
              <a:solidFill>
                <a:srgbClr val="0000CC"/>
              </a:solidFill>
              <a:latin typeface="宋体" panose="0201060003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92074" y="420601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实验结果</a:t>
            </a:r>
            <a:endParaRPr lang="en-US" altLang="zh-CN" sz="2800" b="1" dirty="0">
              <a:solidFill>
                <a:srgbClr val="0000CC"/>
              </a:solidFill>
              <a:latin typeface="宋体" panose="0201060003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横卷形 11"/>
          <p:cNvSpPr/>
          <p:nvPr/>
        </p:nvSpPr>
        <p:spPr bwMode="auto">
          <a:xfrm>
            <a:off x="1122192" y="5427389"/>
            <a:ext cx="2880360" cy="850392"/>
          </a:xfrm>
          <a:prstGeom prst="horizontalScroll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altLang="zh-CN" sz="2400" b="1" dirty="0">
              <a:solidFill>
                <a:srgbClr val="0000CC"/>
              </a:solidFill>
              <a:latin typeface="宋体" panose="0201060003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07575" y="5590975"/>
            <a:ext cx="21095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结论与展望</a:t>
            </a:r>
          </a:p>
        </p:txBody>
      </p:sp>
    </p:spTree>
    <p:extLst>
      <p:ext uri="{BB962C8B-B14F-4D97-AF65-F5344CB8AC3E}">
        <p14:creationId xmlns:p14="http://schemas.microsoft.com/office/powerpoint/2010/main" val="143904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28950" y="1832995"/>
            <a:ext cx="1477819" cy="50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鲁</a:t>
            </a:r>
            <a:r>
              <a:rPr lang="zh-CN" altLang="en-US" sz="2800" b="1" kern="1200" dirty="0" smtClean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棒</a:t>
            </a:r>
            <a:r>
              <a:rPr lang="en-US" altLang="zh-CN" sz="2800" b="1" kern="1200" dirty="0" smtClean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PCA</a:t>
            </a:r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求解方法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18626" y="1897647"/>
                <a:ext cx="4187119" cy="3376317"/>
              </a:xfrm>
              <a:noFill/>
              <a:ln w="28575">
                <a:noFill/>
              </a:ln>
            </p:spPr>
            <p:txBody>
              <a:bodyPr/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zh-CN" altLang="zh-CN" sz="1400" kern="1200" dirty="0" smtClean="0"/>
                  <a:t>邻近梯度法（</a:t>
                </a:r>
                <a:r>
                  <a:rPr lang="en-US" altLang="zh-CN" sz="1400" kern="1200" dirty="0" smtClean="0"/>
                  <a:t>PGA</a:t>
                </a:r>
                <a:r>
                  <a:rPr lang="zh-CN" altLang="zh-CN" sz="1400" kern="1200" dirty="0" smtClean="0"/>
                  <a:t>）</a:t>
                </a:r>
                <a:endParaRPr lang="en-US" altLang="zh-CN" sz="1400" kern="1200" dirty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1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fName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func>
                      <m:r>
                        <a:rPr lang="zh-CN" altLang="en-US" sz="140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sz="14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140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zh-CN" altLang="en-US" sz="1400">
                          <a:latin typeface="Cambria Math" panose="02040503050406030204" pitchFamily="18" charset="0"/>
                        </a:rPr>
                        <m:t>ℬ</m:t>
                      </m:r>
                      <m:d>
                        <m:d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zh-CN" altLang="en-US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1400" dirty="0" smtClean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zh-CN" altLang="zh-CN" sz="1400" kern="1200" dirty="0"/>
                  <a:t>放松</a:t>
                </a:r>
                <a:r>
                  <a:rPr lang="zh-CN" altLang="zh-CN" sz="1400" kern="1200" dirty="0" smtClean="0"/>
                  <a:t>等式约束</a:t>
                </a:r>
                <a:endParaRPr lang="en-US" altLang="zh-CN" sz="1400" kern="1200" dirty="0" smtClean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fName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sz="1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zh-CN" altLang="zh-CN" sz="1400" kern="1200" dirty="0" smtClean="0"/>
                  <a:t>其中</a:t>
                </a:r>
                <a14:m>
                  <m:oMath xmlns:m="http://schemas.openxmlformats.org/officeDocument/2006/math">
                    <m:r>
                      <a:rPr lang="en-US" altLang="zh-CN" sz="1400" kern="12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sz="1400" i="1" kern="12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kern="12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1400" kern="12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400" i="1" kern="120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400" kern="12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400" kern="12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zh-CN" altLang="zh-CN" sz="1400" i="1" kern="120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kern="120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sz="1400" kern="1200">
                            <a:latin typeface="Cambria Math" panose="02040503050406030204" pitchFamily="18" charset="0"/>
                          </a:rPr>
                          <m:t>ℬ</m:t>
                        </m:r>
                        <m:d>
                          <m:dPr>
                            <m:ctrlPr>
                              <a:rPr lang="zh-CN" altLang="zh-CN" sz="14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kern="120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zh-CN" sz="1400" kern="12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400" kern="120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1400" kern="1200">
                            <a:latin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US" altLang="zh-CN" sz="1400" kern="12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400" kern="12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sz="1400" kern="12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14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zh-CN" sz="1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endParaRPr lang="en-US" altLang="zh-CN" sz="1050" kern="1200" dirty="0" smtClean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zh-CN" altLang="zh-CN" sz="1400" kern="1200" dirty="0" smtClean="0"/>
                  <a:t>定义</a:t>
                </a:r>
                <a14:m>
                  <m:oMath xmlns:m="http://schemas.openxmlformats.org/officeDocument/2006/math">
                    <m:r>
                      <a:rPr lang="en-US" altLang="zh-CN" sz="1400" kern="120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1400" kern="12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kern="120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1400" kern="120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zh-CN" sz="1400" i="1" kern="120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1400" i="1" kern="120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kern="120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1400" kern="120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altLang="zh-CN" sz="1400" kern="12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400" kern="120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CN" sz="1400" kern="12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sz="1400" i="1" kern="12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kern="120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zh-CN" altLang="en-US" sz="1400" kern="1200" dirty="0"/>
                  <a:t>，</a:t>
                </a:r>
                <a:r>
                  <a:rPr lang="zh-CN" altLang="en-US" sz="1400" kern="1200" dirty="0" smtClean="0"/>
                  <a:t>即</a:t>
                </a:r>
                <a:endParaRPr lang="en-US" altLang="zh-CN" sz="1400" kern="1200" dirty="0" smtClean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f>
                        <m:f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altLang="zh-CN" sz="1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626" y="1897647"/>
                <a:ext cx="4187119" cy="3376317"/>
              </a:xfrm>
              <a:blipFill rotWithShape="0"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867860" y="3503629"/>
                <a:ext cx="2888649" cy="82349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+&lt;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altLang="zh-CN" sz="1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60" y="3503629"/>
                <a:ext cx="2888649" cy="8234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/>
              <p:cNvSpPr txBox="1">
                <a:spLocks/>
              </p:cNvSpPr>
              <p:nvPr/>
            </p:nvSpPr>
            <p:spPr bwMode="auto">
              <a:xfrm>
                <a:off x="4841430" y="1897647"/>
                <a:ext cx="4102547" cy="3376317"/>
              </a:xfrm>
              <a:prstGeom prst="rect">
                <a:avLst/>
              </a:prstGeom>
              <a:noFill/>
              <a:ln w="28575"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57168" indent="-25716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57199" indent="-21430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1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857229" indent="-17144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200121" indent="-17144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543012" indent="-171446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1885904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228795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2571686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2914578" indent="-171446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15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zh-CN" altLang="en-US" sz="1400" kern="1200" dirty="0" smtClean="0"/>
                  <a:t>阈值迭代法</a:t>
                </a:r>
                <a:r>
                  <a:rPr lang="zh-CN" altLang="zh-CN" sz="1400" kern="1200" dirty="0" smtClean="0"/>
                  <a:t>（</a:t>
                </a:r>
                <a:r>
                  <a:rPr lang="en-US" altLang="zh-CN" sz="1400" kern="1200" dirty="0" smtClean="0"/>
                  <a:t>ISTA</a:t>
                </a:r>
                <a:r>
                  <a:rPr lang="zh-CN" altLang="zh-CN" sz="1400" kern="1200" dirty="0" smtClean="0"/>
                  <a:t>）</a:t>
                </a:r>
                <a:endParaRPr lang="en-US" altLang="zh-CN" sz="1400" kern="1200" dirty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1400">
                          <a:latin typeface="Cambria Math" panose="02040503050406030204" pitchFamily="18" charset="0"/>
                        </a:rPr>
                        <m:t>mi</m:t>
                      </m:r>
                      <m:func>
                        <m:func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1400">
                              <a:latin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{</m:t>
                          </m:r>
                        </m:e>
                      </m:func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zh-CN" altLang="en-US" sz="1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1400">
                          <a:latin typeface="Cambria Math" panose="02040503050406030204" pitchFamily="18" charset="0"/>
                        </a:rPr>
                        <m:t>}: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sz="140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altLang="zh-CN" sz="1400" kern="0" dirty="0" smtClean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zh-CN" altLang="en-US" sz="1400" dirty="0" smtClean="0"/>
                  <a:t>则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zh-CN" altLang="en-US" sz="1400" dirty="0" smtClean="0"/>
                  <a:t>的</a:t>
                </a:r>
                <a:r>
                  <a:rPr lang="zh-CN" altLang="en-US" sz="1400" dirty="0"/>
                  <a:t>梯度下降算法</a:t>
                </a:r>
                <a:endParaRPr lang="en-US" altLang="zh-CN" sz="1400" kern="1200" dirty="0" smtClean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zh-CN" altLang="en-US" sz="1400" kern="1200" dirty="0" smtClean="0"/>
                  <a:t>等价于</a:t>
                </a:r>
                <a:endParaRPr lang="en-US" altLang="zh-CN" sz="1400" kern="1200" dirty="0"/>
              </a:p>
              <a:p>
                <a:pPr marL="0" indent="0"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endParaRPr lang="en-US" altLang="zh-CN" sz="1400" i="1" kern="0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Font typeface="Wingdings" panose="05000000000000000000" pitchFamily="2" charset="2"/>
                  <a:buNone/>
                </a:pPr>
                <a:endParaRPr lang="en-US" altLang="zh-CN" sz="1400" i="1" kern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endParaRPr lang="en-US" altLang="zh-CN" sz="1400" kern="1200" dirty="0" smtClean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400" dirty="0" smtClean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(0,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kern="1200" dirty="0" smtClean="0"/>
              </a:p>
            </p:txBody>
          </p:sp>
        </mc:Choice>
        <mc:Fallback xmlns=""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41430" y="1897647"/>
                <a:ext cx="4102547" cy="33763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8575"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254037" y="3503629"/>
                <a:ext cx="3277332" cy="7765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{</m:t>
                      </m:r>
                      <m:f>
                        <m:f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1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)||</m:t>
                          </m:r>
                        </m:e>
                        <m:sub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037" y="3503629"/>
                <a:ext cx="3277332" cy="77655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18626" y="5810289"/>
                <a:ext cx="3884330" cy="50000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26" y="5810289"/>
                <a:ext cx="3884330" cy="500009"/>
              </a:xfrm>
              <a:prstGeom prst="rect">
                <a:avLst/>
              </a:prstGeom>
              <a:blipFill rotWithShape="0">
                <a:blip r:embed="rId6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圆角矩形 10"/>
          <p:cNvSpPr/>
          <p:nvPr/>
        </p:nvSpPr>
        <p:spPr bwMode="auto">
          <a:xfrm>
            <a:off x="128950" y="5338616"/>
            <a:ext cx="8904214" cy="145011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738254" y="5694361"/>
                <a:ext cx="4125624" cy="73186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16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  <m:sSup>
                                    <m:sSupPr>
                                      <m:ctrlP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zh-CN" altLang="en-US" sz="1600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𝜂𝛽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sSup>
                                <m:sSup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sz="16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𝜆𝜂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1600" i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sz="16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zh-CN" altLang="en-US" sz="16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  <m:d>
                                    <m:dPr>
                                      <m:ctrlP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zh-CN" altLang="en-US" sz="16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zh-CN" altLang="en-US" sz="16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254" y="5694361"/>
                <a:ext cx="4125624" cy="73186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下箭头 12"/>
          <p:cNvSpPr/>
          <p:nvPr/>
        </p:nvSpPr>
        <p:spPr bwMode="auto">
          <a:xfrm>
            <a:off x="6383717" y="5176240"/>
            <a:ext cx="1017972" cy="450790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cs typeface="Times New Roman" pitchFamily="18" charset="0"/>
              </a:rPr>
              <a:t>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右箭头 14"/>
              <p:cNvSpPr/>
              <p:nvPr/>
            </p:nvSpPr>
            <p:spPr bwMode="auto">
              <a:xfrm>
                <a:off x="4127886" y="5575926"/>
                <a:ext cx="649236" cy="957677"/>
              </a:xfrm>
              <a:prstGeom prst="rightArrow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交替</m:t>
                      </m:r>
                    </m:oMath>
                  </m:oMathPara>
                </a14:m>
                <a:endParaRPr kumimoji="0" lang="en-US" altLang="zh-CN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cs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zh-CN" altLang="en-US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  <a:cs typeface="Times New Roman" pitchFamily="18" charset="0"/>
                  </a:rPr>
                  <a:t>迭代</a:t>
                </a:r>
              </a:p>
            </p:txBody>
          </p:sp>
        </mc:Choice>
        <mc:Fallback xmlns="">
          <p:sp>
            <p:nvSpPr>
              <p:cNvPr id="15" name="右箭头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27886" y="5575926"/>
                <a:ext cx="649236" cy="957677"/>
              </a:xfrm>
              <a:prstGeom prst="rightArrow">
                <a:avLst/>
              </a:prstGeom>
              <a:blipFill rotWithShape="0">
                <a:blip r:embed="rId8"/>
                <a:stretch>
                  <a:fillRect l="-1818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圆角矩形 15"/>
          <p:cNvSpPr/>
          <p:nvPr/>
        </p:nvSpPr>
        <p:spPr bwMode="auto">
          <a:xfrm>
            <a:off x="4738254" y="1897647"/>
            <a:ext cx="4125624" cy="3333593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82315" y="1897646"/>
            <a:ext cx="4323430" cy="3376317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右箭头 8"/>
              <p:cNvSpPr/>
              <p:nvPr/>
            </p:nvSpPr>
            <p:spPr bwMode="auto">
              <a:xfrm>
                <a:off x="4169116" y="3540647"/>
                <a:ext cx="811264" cy="702522"/>
              </a:xfrm>
              <a:prstGeom prst="rightArrow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特例</m:t>
                      </m:r>
                    </m:oMath>
                  </m:oMathPara>
                </a14:m>
                <a:endParaRPr kumimoji="0" lang="zh-CN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右箭头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69116" y="3540647"/>
                <a:ext cx="811264" cy="702522"/>
              </a:xfrm>
              <a:prstGeom prst="rightArrow">
                <a:avLst/>
              </a:prstGeom>
              <a:blipFill rotWithShape="0">
                <a:blip r:embed="rId9"/>
                <a:stretch>
                  <a:fillRect l="-1471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62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kern="1200" dirty="0" smtClean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基于改进的鲁棒</a:t>
            </a:r>
            <a:r>
              <a:rPr lang="en-US" altLang="zh-CN" sz="2800" b="1" kern="1200" dirty="0" smtClean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PCA</a:t>
            </a:r>
            <a:r>
              <a:rPr lang="zh-CN" altLang="en-US" sz="2800" b="1" kern="1200" dirty="0" smtClean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的</a:t>
            </a:r>
            <a:r>
              <a:rPr lang="zh-CN" altLang="en-US" sz="2800" b="1" kern="1200" dirty="0" smtClean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眼底</a:t>
            </a:r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病灶分割方法</a:t>
            </a:r>
            <a:endParaRPr lang="zh-CN" altLang="en-US" sz="2800" b="1" kern="1200" dirty="0">
              <a:solidFill>
                <a:srgbClr val="0000CC"/>
              </a:solidFill>
              <a:latin typeface="宋体" panose="0201060003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2394" y="1913066"/>
            <a:ext cx="7004769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257168" indent="-257168" eaLnBrk="0" fontAlgn="base" hangingPunct="0"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由于血管复杂性，故加入血管项，即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821414" y="4376268"/>
                <a:ext cx="5516023" cy="541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𝑚𝑖𝑛</m:t>
                      </m:r>
                      <m:f>
                        <m:f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1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𝒜</m:t>
                          </m:r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ℊ</m:t>
                          </m:r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zh-CN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40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zh-CN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40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  <m:sub>
                              <m:r>
                                <a:rPr lang="en-US" altLang="zh-CN" sz="1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414" y="4376268"/>
                <a:ext cx="5516023" cy="541880"/>
              </a:xfrm>
              <a:prstGeom prst="rect">
                <a:avLst/>
              </a:prstGeom>
              <a:blipFill rotWithShape="0">
                <a:blip r:embed="rId2"/>
                <a:stretch>
                  <a:fillRect t="-130337" r="-6961" b="-20337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C:\Users\ansj11\Documents\Tencent Files\1033586712\FileRecv\MobileFile\Image\9%E4)K`)RE5R(47WG504%P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57" y="2393119"/>
            <a:ext cx="5688965" cy="155194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圆角矩形 7"/>
          <p:cNvSpPr/>
          <p:nvPr/>
        </p:nvSpPr>
        <p:spPr bwMode="auto">
          <a:xfrm>
            <a:off x="1429828" y="2282398"/>
            <a:ext cx="5950027" cy="166266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12394" y="3970140"/>
            <a:ext cx="7004769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257168" indent="-257168" eaLnBrk="0" fontAlgn="base" hangingPunct="0"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血管项</a:t>
            </a:r>
            <a:r>
              <a:rPr lang="zh-CN" altLang="en-US" smtClean="0"/>
              <a:t>通过图像块上</a:t>
            </a:r>
            <a:r>
              <a:rPr lang="zh-CN" altLang="en-US" dirty="0" smtClean="0"/>
              <a:t>的稀疏编码实现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851006" y="4993146"/>
                <a:ext cx="5456837" cy="54188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𝑚𝑖𝑛</m:t>
                      </m:r>
                      <m:f>
                        <m:f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𝒜</m:t>
                          </m:r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ℊ</m:t>
                          </m:r>
                          <m:r>
                            <a:rPr lang="zh-CN" altLang="en-US" sz="1400" i="0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  <m: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06" y="4993146"/>
                <a:ext cx="5456837" cy="541880"/>
              </a:xfrm>
              <a:prstGeom prst="rect">
                <a:avLst/>
              </a:prstGeom>
              <a:blipFill rotWithShape="0">
                <a:blip r:embed="rId4"/>
                <a:stretch>
                  <a:fillRect t="-130337" r="-6480" b="-20337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右箭头 11"/>
              <p:cNvSpPr/>
              <p:nvPr/>
            </p:nvSpPr>
            <p:spPr bwMode="auto">
              <a:xfrm>
                <a:off x="1326427" y="5709861"/>
                <a:ext cx="649236" cy="957677"/>
              </a:xfrm>
              <a:prstGeom prst="rightArrow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交替</m:t>
                      </m:r>
                    </m:oMath>
                  </m:oMathPara>
                </a14:m>
                <a:endParaRPr kumimoji="0" lang="en-US" altLang="zh-CN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cs typeface="Times New Roman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zh-CN" altLang="en-US" sz="1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  <a:cs typeface="Times New Roman" pitchFamily="18" charset="0"/>
                  </a:rPr>
                  <a:t>迭代</a:t>
                </a:r>
              </a:p>
            </p:txBody>
          </p:sp>
        </mc:Choice>
        <mc:Fallback xmlns="">
          <p:sp>
            <p:nvSpPr>
              <p:cNvPr id="12" name="右箭头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26427" y="5709861"/>
                <a:ext cx="649236" cy="957677"/>
              </a:xfrm>
              <a:prstGeom prst="rightArrow">
                <a:avLst/>
              </a:prstGeom>
              <a:blipFill rotWithShape="0">
                <a:blip r:embed="rId5"/>
                <a:stretch>
                  <a:fillRect l="-183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036484" y="5632801"/>
                <a:ext cx="5085879" cy="112870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14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  <m:sSup>
                                    <m:sSup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𝜂𝛽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sSup>
                                <m:sSup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𝒜</m:t>
                                  </m:r>
                                  <m:d>
                                    <m:d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zh-CN" altLang="en-US" sz="1400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zh-CN" altLang="en-US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𝜆𝜂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  <m:d>
                                    <m:d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zh-CN" altLang="en-US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𝒜</m:t>
                                      </m:r>
                                      <m:d>
                                        <m:dPr>
                                          <m:ctrlP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zh-CN" altLang="en-US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zh-CN" altLang="en-US" sz="1400" i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  <m:sSup>
                                    <m:sSup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p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sSup>
                                <m:sSup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𝒫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))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484" y="5632801"/>
                <a:ext cx="5085879" cy="112870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右箭头 13"/>
          <p:cNvSpPr/>
          <p:nvPr/>
        </p:nvSpPr>
        <p:spPr bwMode="auto">
          <a:xfrm>
            <a:off x="1140949" y="4785247"/>
            <a:ext cx="649236" cy="957677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zh-CN" sz="1400" kern="100" dirty="0" smtClean="0">
                <a:latin typeface="Cambria Math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在线</a:t>
            </a:r>
            <a:endParaRPr lang="en-US" altLang="zh-CN" sz="1400" kern="100" dirty="0" smtClean="0">
              <a:latin typeface="Cambria Math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400" kern="100" dirty="0" smtClean="0">
                <a:latin typeface="Cambria Math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形式</a:t>
            </a:r>
            <a:endParaRPr lang="zh-CN" altLang="en-US" sz="1400" dirty="0"/>
          </a:p>
        </p:txBody>
      </p:sp>
      <p:sp>
        <p:nvSpPr>
          <p:cNvPr id="15" name="圆角矩形 14"/>
          <p:cNvSpPr/>
          <p:nvPr/>
        </p:nvSpPr>
        <p:spPr bwMode="auto">
          <a:xfrm>
            <a:off x="1085851" y="4334659"/>
            <a:ext cx="6580327" cy="244483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16" name="云形标注 15"/>
          <p:cNvSpPr/>
          <p:nvPr/>
        </p:nvSpPr>
        <p:spPr bwMode="auto">
          <a:xfrm>
            <a:off x="6124303" y="4426211"/>
            <a:ext cx="2819674" cy="983873"/>
          </a:xfrm>
          <a:prstGeom prst="cloudCallout">
            <a:avLst>
              <a:gd name="adj1" fmla="val -59629"/>
              <a:gd name="adj2" fmla="val 103514"/>
            </a:avLst>
          </a:pr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="ctr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</a:pPr>
            <a:r>
              <a:rPr lang="zh-CN" altLang="en-US" b="1" dirty="0" smtClean="0">
                <a:solidFill>
                  <a:srgbClr val="FF0000"/>
                </a:solidFill>
              </a:rPr>
              <a:t>通常需要多次迭代，计算量较大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46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可学习的求解过程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67450" y="2040632"/>
            <a:ext cx="3661204" cy="2245041"/>
          </a:xfrm>
          <a:solidFill>
            <a:schemeClr val="bg1"/>
          </a:solidFill>
          <a:ln w="28575">
            <a:noFill/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800" kern="1200" dirty="0"/>
              <a:t>目标</a:t>
            </a:r>
            <a:r>
              <a:rPr lang="zh-CN" altLang="en-US" sz="1800" kern="1200" dirty="0" smtClean="0"/>
              <a:t>学习</a:t>
            </a:r>
            <a:endParaRPr lang="en-US" altLang="zh-CN" sz="1800" kern="1200" dirty="0" smtClean="0"/>
          </a:p>
          <a:p>
            <a:pPr>
              <a:lnSpc>
                <a:spcPct val="150000"/>
              </a:lnSpc>
            </a:pPr>
            <a:endParaRPr lang="en-US" altLang="zh-CN" sz="1800" kern="1200" dirty="0" smtClean="0"/>
          </a:p>
          <a:p>
            <a:pPr>
              <a:lnSpc>
                <a:spcPct val="150000"/>
              </a:lnSpc>
            </a:pPr>
            <a:endParaRPr lang="en-US" altLang="zh-CN" sz="1800" kern="1200" dirty="0"/>
          </a:p>
          <a:p>
            <a:pPr>
              <a:lnSpc>
                <a:spcPct val="150000"/>
              </a:lnSpc>
            </a:pPr>
            <a:r>
              <a:rPr lang="zh-CN" altLang="en-US" sz="1800" kern="1200" dirty="0" smtClean="0"/>
              <a:t>求解方法</a:t>
            </a:r>
            <a:endParaRPr lang="en-US" altLang="zh-CN" sz="1800" kern="12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800" kern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53066" y="2484971"/>
                <a:ext cx="2889969" cy="108061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1400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𝐷𝑧</m:t>
                          </m:r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6" y="2484971"/>
                <a:ext cx="2889969" cy="108061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15433" y="3906664"/>
                <a:ext cx="3565237" cy="32694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1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𝜆𝜂</m:t>
                          </m:r>
                        </m:sub>
                      </m:sSub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𝜂</m:t>
                          </m:r>
                          <m:sSup>
                            <m:sSup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zh-CN" altLang="en-US" sz="14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sSub>
                        <m:sSub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CN" altLang="en-US" sz="1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𝜂</m:t>
                      </m:r>
                      <m:sSup>
                        <m:sSup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zh-CN" altLang="en-US" sz="1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33" y="3906664"/>
                <a:ext cx="3565237" cy="32694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4831632" y="2040631"/>
            <a:ext cx="3661204" cy="2245041"/>
          </a:xfrm>
          <a:prstGeom prst="rect">
            <a:avLst/>
          </a:prstGeom>
          <a:solidFill>
            <a:schemeClr val="bg1"/>
          </a:solidFill>
          <a:ln w="2857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68" indent="-25716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+mn-lt"/>
                <a:cs typeface="+mn-cs"/>
              </a:defRPr>
            </a:lvl2pPr>
            <a:lvl3pPr marL="857229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+mn-lt"/>
                <a:cs typeface="+mn-cs"/>
              </a:defRPr>
            </a:lvl3pPr>
            <a:lvl4pPr marL="1200121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4pPr>
            <a:lvl5pPr marL="1543012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5pPr>
            <a:lvl6pPr marL="1885904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795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686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578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kern="1200" dirty="0" smtClean="0"/>
              <a:t>过程学习</a:t>
            </a:r>
            <a:endParaRPr lang="en-US" altLang="zh-CN" sz="1800" kern="1200" dirty="0" smtClean="0"/>
          </a:p>
          <a:p>
            <a:pPr>
              <a:lnSpc>
                <a:spcPct val="150000"/>
              </a:lnSpc>
            </a:pPr>
            <a:endParaRPr lang="en-US" altLang="zh-CN" sz="1800" kern="1200" dirty="0" smtClean="0"/>
          </a:p>
          <a:p>
            <a:pPr>
              <a:lnSpc>
                <a:spcPct val="150000"/>
              </a:lnSpc>
            </a:pPr>
            <a:endParaRPr lang="en-US" altLang="zh-CN" sz="1800" kern="1200" dirty="0" smtClean="0"/>
          </a:p>
          <a:p>
            <a:pPr>
              <a:lnSpc>
                <a:spcPct val="150000"/>
              </a:lnSpc>
            </a:pPr>
            <a:r>
              <a:rPr lang="zh-CN" altLang="en-US" sz="1800" kern="1200" dirty="0" smtClean="0"/>
              <a:t>求解</a:t>
            </a:r>
            <a:r>
              <a:rPr lang="zh-CN" altLang="en-US" sz="1800" dirty="0" smtClean="0"/>
              <a:t>最佳过程</a:t>
            </a:r>
            <a:endParaRPr lang="en-US" altLang="zh-CN" sz="1800" kern="1200" dirty="0" smtClean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sz="1800" kern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932218" y="2484971"/>
                <a:ext cx="3482110" cy="108061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eqArr>
                            <m:eqArrPr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  <m:r>
                                <a:rPr lang="en-US" altLang="zh-CN" sz="140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p>
                                <m:sSupPr>
                                  <m:ctrlPr>
                                    <a:rPr lang="zh-CN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  <m:r>
                                <a:rPr lang="en-US" altLang="zh-CN" sz="140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zh-CN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p>
                              </m:sSup>
                            </m:e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zh-CN" sz="140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p>
                                <m:sSupPr>
                                  <m:ctrlPr>
                                    <a:rPr lang="zh-CN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p>
                              </m:sSup>
                              <m:r>
                                <a:rPr lang="en-US" altLang="zh-CN" sz="140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zh-CN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e>
                          </m:eqArr>
                        </m:sub>
                      </m:sSub>
                      <m:f>
                        <m:f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1400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||(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𝑖𝑑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̂"/>
                              <m:ctrlPr>
                                <a:rPr lang="zh-CN" altLang="zh-CN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)||</m:t>
                          </m:r>
                        </m:e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sz="1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zh-CN" altLang="zh-CN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218" y="2484971"/>
                <a:ext cx="3482110" cy="108061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264896" y="3901563"/>
                <a:ext cx="2794676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⋯∘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∘⋯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896" y="3901563"/>
                <a:ext cx="2794676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0606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圆角矩形 18"/>
          <p:cNvSpPr/>
          <p:nvPr/>
        </p:nvSpPr>
        <p:spPr bwMode="auto">
          <a:xfrm>
            <a:off x="376883" y="2099935"/>
            <a:ext cx="3844135" cy="235199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4751205" y="2096049"/>
            <a:ext cx="3844135" cy="235199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右箭头 10"/>
              <p:cNvSpPr/>
              <p:nvPr/>
            </p:nvSpPr>
            <p:spPr bwMode="auto">
              <a:xfrm>
                <a:off x="4150731" y="2811890"/>
                <a:ext cx="702979" cy="702522"/>
              </a:xfrm>
              <a:prstGeom prst="rightArrow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抽象</m:t>
                      </m:r>
                    </m:oMath>
                  </m:oMathPara>
                </a14:m>
                <a:endParaRPr kumimoji="0" lang="zh-CN" alt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" name="右箭头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50731" y="2811890"/>
                <a:ext cx="702979" cy="702522"/>
              </a:xfrm>
              <a:prstGeom prst="rightArrow">
                <a:avLst/>
              </a:prstGeom>
              <a:blipFill rotWithShape="0">
                <a:blip r:embed="rId7"/>
                <a:stretch>
                  <a:fillRect l="-1695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圆角矩形 20"/>
          <p:cNvSpPr/>
          <p:nvPr/>
        </p:nvSpPr>
        <p:spPr bwMode="auto">
          <a:xfrm>
            <a:off x="371250" y="4791324"/>
            <a:ext cx="8224090" cy="193274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22" name="下箭头 21"/>
          <p:cNvSpPr/>
          <p:nvPr/>
        </p:nvSpPr>
        <p:spPr bwMode="auto">
          <a:xfrm>
            <a:off x="6309826" y="4341090"/>
            <a:ext cx="1017972" cy="646545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latin typeface="Tahoma" pitchFamily="34" charset="0"/>
                <a:cs typeface="Times New Roman" pitchFamily="18" charset="0"/>
              </a:rPr>
              <a:t>截断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5741592" y="5058585"/>
                <a:ext cx="2745880" cy="38151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b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r>
                        <a:rPr lang="en-US" altLang="zh-CN" b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r>
                        <a:rPr lang="en-US" altLang="zh-CN">
                          <a:latin typeface="Cambria Math" panose="02040503050406030204" pitchFamily="18" charset="0"/>
                        </a:rPr>
                        <m:t>∘⋯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592" y="5058585"/>
                <a:ext cx="2745880" cy="381515"/>
              </a:xfrm>
              <a:prstGeom prst="rect">
                <a:avLst/>
              </a:prstGeom>
              <a:blipFill rotWithShape="0">
                <a:blip r:embed="rId8"/>
                <a:stretch>
                  <a:fillRect t="-1493" b="-5970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左大括号 26"/>
          <p:cNvSpPr/>
          <p:nvPr/>
        </p:nvSpPr>
        <p:spPr bwMode="auto">
          <a:xfrm>
            <a:off x="5633723" y="5250240"/>
            <a:ext cx="124445" cy="700726"/>
          </a:xfrm>
          <a:prstGeom prst="leftBrace">
            <a:avLst/>
          </a:prstGeom>
          <a:noFill/>
          <a:ln w="19050" cap="flat" cmpd="sng" algn="ctr">
            <a:solidFill>
              <a:srgbClr val="00B0F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5766085" y="5705769"/>
                <a:ext cx="2636298" cy="76450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f>
                        <m:f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f>
                            <m:f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6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zh-CN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085" y="5705769"/>
                <a:ext cx="2636298" cy="7645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图片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50" y="4970927"/>
            <a:ext cx="4418802" cy="1652560"/>
          </a:xfrm>
          <a:prstGeom prst="rect">
            <a:avLst/>
          </a:prstGeom>
        </p:spPr>
      </p:pic>
      <p:sp>
        <p:nvSpPr>
          <p:cNvPr id="24" name="右箭头 23"/>
          <p:cNvSpPr/>
          <p:nvPr/>
        </p:nvSpPr>
        <p:spPr bwMode="auto">
          <a:xfrm flipH="1">
            <a:off x="4831632" y="5249342"/>
            <a:ext cx="741497" cy="702522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cs typeface="Times New Roman" pitchFamily="18" charset="0"/>
              </a:rPr>
              <a:t>展开</a:t>
            </a:r>
          </a:p>
        </p:txBody>
      </p:sp>
    </p:spTree>
    <p:extLst>
      <p:ext uri="{BB962C8B-B14F-4D97-AF65-F5344CB8AC3E}">
        <p14:creationId xmlns:p14="http://schemas.microsoft.com/office/powerpoint/2010/main" val="150052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鲁棒</a:t>
            </a:r>
            <a:r>
              <a:rPr lang="en-US" altLang="zh-CN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PCA</a:t>
            </a:r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展开</a:t>
            </a:r>
            <a:r>
              <a:rPr lang="zh-CN" altLang="en-US" sz="2800" b="1" kern="1200" dirty="0" smtClean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网络（</a:t>
            </a:r>
            <a:r>
              <a:rPr lang="en-US" altLang="zh-CN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800" b="1" kern="1200" dirty="0" smtClean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RPCA-net</a:t>
            </a:r>
            <a:r>
              <a:rPr lang="zh-CN" altLang="en-US" sz="2800" b="1" kern="1200" dirty="0" smtClean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）</a:t>
            </a:r>
            <a:endParaRPr lang="zh-CN" altLang="en-US" sz="2800" b="1" kern="1200" dirty="0">
              <a:solidFill>
                <a:srgbClr val="0000CC"/>
              </a:solidFill>
              <a:latin typeface="宋体" panose="0201060003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1447579" y="1920240"/>
            <a:ext cx="6310960" cy="2439324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68" indent="-25716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+mn-lt"/>
                <a:cs typeface="+mn-cs"/>
              </a:defRPr>
            </a:lvl2pPr>
            <a:lvl3pPr marL="857229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+mn-lt"/>
                <a:cs typeface="+mn-cs"/>
              </a:defRPr>
            </a:lvl3pPr>
            <a:lvl4pPr marL="1200121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4pPr>
            <a:lvl5pPr marL="1543012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5pPr>
            <a:lvl6pPr marL="1885904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795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686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578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kern="1200" dirty="0" smtClean="0"/>
              <a:t>鲁棒</a:t>
            </a:r>
            <a:r>
              <a:rPr lang="en-US" altLang="zh-CN" sz="1800" kern="1200" dirty="0" smtClean="0"/>
              <a:t>PCA</a:t>
            </a:r>
            <a:r>
              <a:rPr lang="zh-CN" altLang="en-US" sz="1800" dirty="0" smtClean="0"/>
              <a:t>模型</a:t>
            </a:r>
            <a:endParaRPr lang="en-US" altLang="zh-CN" kern="0" dirty="0" smtClean="0"/>
          </a:p>
          <a:p>
            <a:pPr>
              <a:lnSpc>
                <a:spcPct val="150000"/>
              </a:lnSpc>
            </a:pPr>
            <a:endParaRPr lang="en-US" altLang="zh-CN" sz="2000" kern="1200" dirty="0" smtClean="0"/>
          </a:p>
          <a:p>
            <a:pPr>
              <a:lnSpc>
                <a:spcPct val="150000"/>
              </a:lnSpc>
            </a:pPr>
            <a:r>
              <a:rPr lang="zh-CN" altLang="en-US" sz="1800" kern="1200" dirty="0" smtClean="0"/>
              <a:t>求解算法为</a:t>
            </a:r>
            <a:endParaRPr lang="en-US" altLang="zh-CN" sz="1800" kern="1200" dirty="0" smtClean="0"/>
          </a:p>
          <a:p>
            <a:pPr>
              <a:lnSpc>
                <a:spcPct val="150000"/>
              </a:lnSpc>
            </a:pPr>
            <a:endParaRPr lang="en-US" altLang="zh-CN" sz="1800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1600" kern="1200" dirty="0"/>
          </a:p>
        </p:txBody>
      </p:sp>
      <p:pic>
        <p:nvPicPr>
          <p:cNvPr id="8" name="图片 7" descr="C:\Users\ansj11\Documents\Tencent Files\1033586712\FileRecv\MobileFile\Image\G72`A%Y[WH~P{JUPZ4R~N)R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700" y="4747672"/>
            <a:ext cx="5500176" cy="170232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244497" y="2357305"/>
                <a:ext cx="5283223" cy="61651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497" y="2357305"/>
                <a:ext cx="5283223" cy="6165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523185" y="3361928"/>
                <a:ext cx="4725846" cy="8117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  <m:sSup>
                                    <m:s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𝜂𝛽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𝜆𝜂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zh-CN" altLang="en-US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185" y="3361928"/>
                <a:ext cx="4725846" cy="81176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圆角矩形 11"/>
          <p:cNvSpPr/>
          <p:nvPr/>
        </p:nvSpPr>
        <p:spPr bwMode="auto">
          <a:xfrm>
            <a:off x="1316753" y="1914732"/>
            <a:ext cx="6441785" cy="244483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1719301" y="4673600"/>
            <a:ext cx="5752917" cy="189345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14" name="下箭头 13"/>
          <p:cNvSpPr/>
          <p:nvPr/>
        </p:nvSpPr>
        <p:spPr bwMode="auto">
          <a:xfrm>
            <a:off x="4094073" y="4230347"/>
            <a:ext cx="1017972" cy="443254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latin typeface="Tahoma" pitchFamily="34" charset="0"/>
                <a:cs typeface="Times New Roman" pitchFamily="18" charset="0"/>
              </a:rPr>
              <a:t>截断</a:t>
            </a: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55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改进的鲁棒</a:t>
            </a:r>
            <a:r>
              <a:rPr lang="en-US" altLang="zh-CN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PCA</a:t>
            </a:r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展开</a:t>
            </a:r>
            <a:r>
              <a:rPr lang="zh-CN" altLang="en-US" sz="2800" b="1" kern="1200" dirty="0" smtClean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网络</a:t>
            </a:r>
            <a:endParaRPr lang="zh-CN" altLang="en-US" sz="2800" b="1" kern="1200" dirty="0">
              <a:solidFill>
                <a:srgbClr val="0000CC"/>
              </a:solidFill>
              <a:latin typeface="宋体" panose="0201060003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9" name="图片 8" descr="C:\Users\ansj11\Documents\Tencent Files\1033586712\FileRecv\MobileFile\Image\J@7S})%VY]`53C{%WQ7YF]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003" y="4685774"/>
            <a:ext cx="6074474" cy="21056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150940" y="1940262"/>
            <a:ext cx="6630604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8" indent="-257168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改进的鲁棒</a:t>
            </a:r>
            <a:r>
              <a:rPr lang="en-US" altLang="zh-CN" dirty="0" smtClean="0"/>
              <a:t>PCA</a:t>
            </a:r>
            <a:r>
              <a:rPr lang="zh-CN" altLang="en-US" dirty="0" smtClean="0"/>
              <a:t>模型</a:t>
            </a:r>
            <a:endParaRPr lang="en-US" altLang="zh-CN" dirty="0" smtClean="0"/>
          </a:p>
          <a:p>
            <a:pPr marL="257168" indent="-257168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 marL="257168" indent="-257168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求解算法为</a:t>
            </a:r>
            <a:endParaRPr lang="en-US" altLang="zh-CN" dirty="0" smtClean="0"/>
          </a:p>
          <a:p>
            <a:pPr marL="257168" indent="-257168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dirty="0"/>
          </a:p>
        </p:txBody>
      </p:sp>
      <p:sp>
        <p:nvSpPr>
          <p:cNvPr id="3" name="矩形 2"/>
          <p:cNvSpPr/>
          <p:nvPr/>
        </p:nvSpPr>
        <p:spPr bwMode="auto">
          <a:xfrm>
            <a:off x="2820320" y="4564321"/>
            <a:ext cx="3291840" cy="658369"/>
          </a:xfrm>
          <a:prstGeom prst="rect">
            <a:avLst/>
          </a:prstGeom>
          <a:solidFill>
            <a:srgbClr val="FFFF00">
              <a:alpha val="20000"/>
            </a:srgbClr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355896" y="2354758"/>
                <a:ext cx="6220691" cy="606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𝑚𝑖𝑛</m:t>
                      </m:r>
                      <m:f>
                        <m:f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𝒜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ℊ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  <m: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896" y="2354758"/>
                <a:ext cx="6220691" cy="6060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923301" y="3363823"/>
                <a:ext cx="5085879" cy="112870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14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  <m:sSup>
                                    <m:sSup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𝜂𝛽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sSup>
                                <m:sSup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𝒜</m:t>
                                  </m:r>
                                  <m:d>
                                    <m:d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zh-CN" altLang="en-US" sz="1400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zh-CN" altLang="en-US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𝜆𝜂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  <m:d>
                                    <m:d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zh-CN" altLang="en-US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𝒜</m:t>
                                      </m:r>
                                      <m:d>
                                        <m:dPr>
                                          <m:ctrlP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sz="14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zh-CN" altLang="en-US" sz="1400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zh-CN" alt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zh-CN" altLang="en-US" sz="1400" i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</m:e>
                            <m:e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  <m:sSup>
                                    <m:sSup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p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sSup>
                                <m:sSup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𝒫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zh-CN" altLang="en-US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sSub>
                                    <m:sSubPr>
                                      <m:ctrlP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zh-CN" altLang="en-US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zh-CN" altLang="en-US" sz="14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sz="1400" i="0">
                                  <a:latin typeface="Cambria Math" panose="02040503050406030204" pitchFamily="18" charset="0"/>
                                </a:rPr>
                                <m:t>))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301" y="3363823"/>
                <a:ext cx="5085879" cy="11287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圆角矩形 14"/>
          <p:cNvSpPr/>
          <p:nvPr/>
        </p:nvSpPr>
        <p:spPr bwMode="auto">
          <a:xfrm>
            <a:off x="1021189" y="1953782"/>
            <a:ext cx="6656456" cy="253874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1024251" y="4567329"/>
            <a:ext cx="6653394" cy="222409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13" name="云形标注 12"/>
          <p:cNvSpPr/>
          <p:nvPr/>
        </p:nvSpPr>
        <p:spPr bwMode="auto">
          <a:xfrm>
            <a:off x="6260777" y="4436151"/>
            <a:ext cx="2833736" cy="1068205"/>
          </a:xfrm>
          <a:prstGeom prst="cloudCallout">
            <a:avLst>
              <a:gd name="adj1" fmla="val -71421"/>
              <a:gd name="adj2" fmla="val -5384"/>
            </a:avLst>
          </a:pr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 anchor="ctr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</a:pPr>
            <a:r>
              <a:rPr lang="zh-CN" altLang="en-US" b="1" dirty="0">
                <a:solidFill>
                  <a:srgbClr val="FF0000"/>
                </a:solidFill>
              </a:rPr>
              <a:t>用</a:t>
            </a:r>
            <a:r>
              <a:rPr lang="zh-CN" altLang="en-US" b="1" dirty="0" smtClean="0">
                <a:solidFill>
                  <a:srgbClr val="FF0000"/>
                </a:solidFill>
              </a:rPr>
              <a:t>卷积稀疏编码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</a:pPr>
            <a:r>
              <a:rPr lang="zh-CN" altLang="en-US" b="1" dirty="0" smtClean="0">
                <a:solidFill>
                  <a:srgbClr val="FF0000"/>
                </a:solidFill>
              </a:rPr>
              <a:t>实现血管的重构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83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基于卷积稀疏编码的血管重构</a:t>
            </a:r>
            <a:endParaRPr lang="zh-CN" altLang="en-US" sz="2800" b="1" kern="1200" dirty="0">
              <a:solidFill>
                <a:srgbClr val="0000CC"/>
              </a:solidFill>
              <a:latin typeface="宋体" panose="0201060003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4" name="内容占位符 3" descr="C:\Users\ansj11\Documents\Tencent Files\1033586712\FileRecv\MobileFile\Image\[[@J(Y8)BF)F9(U%L[31E4B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08" y="3628049"/>
            <a:ext cx="4129775" cy="29482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257508" y="1892196"/>
            <a:ext cx="46192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8" indent="-257168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图像块的稀疏编码（分组稀疏编码）</a:t>
            </a:r>
            <a:endParaRPr lang="en-US" altLang="zh-C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758575" y="2417022"/>
                <a:ext cx="4061176" cy="62408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𝑚𝑖𝑛</m:t>
                      </m:r>
                      <m:f>
                        <m:f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||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CN" altLang="zh-CN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nary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zh-CN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  <m:sub>
                              <m: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575" y="2417022"/>
                <a:ext cx="4061176" cy="6240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57508" y="2426063"/>
                <a:ext cx="3950890" cy="606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𝑚𝑖𝑛</m:t>
                      </m:r>
                      <m:f>
                        <m:f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||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p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  <m: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08" y="2426063"/>
                <a:ext cx="3950890" cy="6060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4758575" y="1892195"/>
            <a:ext cx="406117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8" indent="-257168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/>
              <a:t>卷积</a:t>
            </a:r>
            <a:r>
              <a:rPr lang="zh-CN" altLang="en-US" dirty="0" smtClean="0"/>
              <a:t>稀疏编码</a:t>
            </a:r>
            <a:endParaRPr lang="en-US" altLang="zh-CN" dirty="0" smtClean="0"/>
          </a:p>
        </p:txBody>
      </p:sp>
      <p:grpSp>
        <p:nvGrpSpPr>
          <p:cNvPr id="45" name="组合 44"/>
          <p:cNvGrpSpPr/>
          <p:nvPr/>
        </p:nvGrpSpPr>
        <p:grpSpPr>
          <a:xfrm>
            <a:off x="4777155" y="3628049"/>
            <a:ext cx="3790444" cy="2732677"/>
            <a:chOff x="4756128" y="3612704"/>
            <a:chExt cx="3790444" cy="273267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6128" y="3670347"/>
              <a:ext cx="1009072" cy="10090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5834435" y="4036383"/>
                  <a:ext cx="1843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4435" y="4036383"/>
                  <a:ext cx="184345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0000" r="-10000" b="-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387" t="50526" r="9153" b="22014"/>
            <a:stretch/>
          </p:blipFill>
          <p:spPr>
            <a:xfrm>
              <a:off x="6364954" y="3983312"/>
              <a:ext cx="258618" cy="258619"/>
            </a:xfrm>
            <a:prstGeom prst="rect">
              <a:avLst/>
            </a:prstGeom>
            <a:ln w="25400">
              <a:solidFill>
                <a:schemeClr val="bg2"/>
              </a:solidFill>
            </a:ln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05" t="52365" r="61281" b="22921"/>
            <a:stretch/>
          </p:blipFill>
          <p:spPr>
            <a:xfrm>
              <a:off x="6254118" y="4082971"/>
              <a:ext cx="249381" cy="249382"/>
            </a:xfrm>
            <a:prstGeom prst="rect">
              <a:avLst/>
            </a:prstGeom>
            <a:ln w="25400">
              <a:solidFill>
                <a:schemeClr val="bg2"/>
              </a:solidFill>
            </a:ln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87" t="18494" r="59083" b="56793"/>
            <a:stretch/>
          </p:blipFill>
          <p:spPr>
            <a:xfrm>
              <a:off x="6134045" y="4160747"/>
              <a:ext cx="258618" cy="249381"/>
            </a:xfrm>
            <a:prstGeom prst="rect">
              <a:avLst/>
            </a:prstGeom>
            <a:ln w="25400">
              <a:solidFill>
                <a:schemeClr val="bg2"/>
              </a:solidFill>
            </a:ln>
            <a:effectLst>
              <a:softEdge rad="0"/>
            </a:effectLst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6128" y="5333862"/>
              <a:ext cx="1011519" cy="101151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6734408" y="4039792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4408" y="4039792"/>
                  <a:ext cx="245260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5000" r="-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7500" y="3612704"/>
              <a:ext cx="1009072" cy="1009072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GlowDiffused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4162" y="3812033"/>
              <a:ext cx="1009072" cy="1009072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3253" y="3983312"/>
              <a:ext cx="1009072" cy="10090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6431349" y="4402420"/>
                  <a:ext cx="18659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1349" y="4402420"/>
                  <a:ext cx="186590" cy="215444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6129" r="-12903" b="-1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2"/>
            <p:cNvCxnSpPr>
              <a:stCxn id="18" idx="2"/>
            </p:cNvCxnSpPr>
            <p:nvPr/>
          </p:nvCxnSpPr>
          <p:spPr bwMode="auto">
            <a:xfrm>
              <a:off x="7607789" y="4992384"/>
              <a:ext cx="0" cy="226161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7293120" y="5218545"/>
                  <a:ext cx="629338" cy="430887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非线性</m:t>
                        </m:r>
                      </m:oMath>
                    </m:oMathPara>
                  </a14:m>
                  <a:endParaRPr lang="en-US" altLang="zh-CN" sz="1400" dirty="0" smtClean="0"/>
                </a:p>
                <a:p>
                  <a:pPr algn="ctr"/>
                  <a:r>
                    <a:rPr lang="zh-CN" altLang="en-US" sz="1400" dirty="0" smtClean="0"/>
                    <a:t>函数</a:t>
                  </a:r>
                  <a14:m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3120" y="5218545"/>
                  <a:ext cx="629338" cy="430887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4717" t="-2740" r="-3774" b="-20548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5802139" y="5738513"/>
                  <a:ext cx="245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2139" y="5738513"/>
                  <a:ext cx="245260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5000" r="-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肘形连接符 30"/>
            <p:cNvCxnSpPr>
              <a:stCxn id="24" idx="2"/>
              <a:endCxn id="35" idx="3"/>
            </p:cNvCxnSpPr>
            <p:nvPr/>
          </p:nvCxnSpPr>
          <p:spPr bwMode="auto">
            <a:xfrm rot="5400000">
              <a:off x="7063114" y="5332337"/>
              <a:ext cx="227580" cy="861771"/>
            </a:xfrm>
            <a:prstGeom prst="bentConnector2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/>
                <p:cNvSpPr txBox="1"/>
                <p:nvPr/>
              </p:nvSpPr>
              <p:spPr>
                <a:xfrm>
                  <a:off x="6116680" y="5661568"/>
                  <a:ext cx="629338" cy="430887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反卷积</m:t>
                        </m:r>
                      </m:oMath>
                    </m:oMathPara>
                  </a14:m>
                  <a:endParaRPr lang="en-US" altLang="zh-CN" sz="1400" i="1" dirty="0" smtClean="0"/>
                </a:p>
                <a:p>
                  <a:pPr algn="ctr"/>
                  <a:r>
                    <a:rPr lang="zh-CN" altLang="en-US" sz="1400" dirty="0">
                      <a:latin typeface="Cambria Math" panose="02040503050406030204" pitchFamily="18" charset="0"/>
                    </a:rPr>
                    <a:t>解码</a:t>
                  </a:r>
                </a:p>
              </p:txBody>
            </p:sp>
          </mc:Choice>
          <mc:Fallback xmlns="">
            <p:sp>
              <p:nvSpPr>
                <p:cNvPr id="35" name="文本框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6680" y="5661568"/>
                  <a:ext cx="629338" cy="430887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4717" t="-1351" r="-3774" b="-18919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直接箭头连接符 39"/>
            <p:cNvCxnSpPr>
              <a:stCxn id="19" idx="1"/>
              <a:endCxn id="35" idx="0"/>
            </p:cNvCxnSpPr>
            <p:nvPr/>
          </p:nvCxnSpPr>
          <p:spPr bwMode="auto">
            <a:xfrm>
              <a:off x="6431349" y="4510142"/>
              <a:ext cx="0" cy="1151426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ysDot"/>
              <a:miter lim="800000"/>
              <a:headEnd type="none" w="med" len="med"/>
              <a:tailEnd type="triangle"/>
            </a:ln>
            <a:effectLst/>
          </p:spPr>
        </p:cxnSp>
        <p:sp>
          <p:nvSpPr>
            <p:cNvPr id="41" name="右大括号 40"/>
            <p:cNvSpPr/>
            <p:nvPr/>
          </p:nvSpPr>
          <p:spPr>
            <a:xfrm rot="5400000">
              <a:off x="5667280" y="3783276"/>
              <a:ext cx="157619" cy="1976635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/>
                <p:cNvSpPr txBox="1"/>
                <p:nvPr/>
              </p:nvSpPr>
              <p:spPr>
                <a:xfrm>
                  <a:off x="5431420" y="4884662"/>
                  <a:ext cx="629338" cy="21544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卷积</m:t>
                        </m:r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编码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42" name="文本框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1420" y="4884662"/>
                  <a:ext cx="629338" cy="215444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24038" t="-5714" r="-14423" b="-31429"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圆角矩形 45"/>
          <p:cNvSpPr/>
          <p:nvPr/>
        </p:nvSpPr>
        <p:spPr bwMode="auto">
          <a:xfrm>
            <a:off x="157495" y="3476764"/>
            <a:ext cx="4228042" cy="309952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47" name="圆角矩形 46"/>
          <p:cNvSpPr/>
          <p:nvPr/>
        </p:nvSpPr>
        <p:spPr bwMode="auto">
          <a:xfrm>
            <a:off x="4601644" y="3476764"/>
            <a:ext cx="4141466" cy="308886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49" name="左右箭头 48"/>
          <p:cNvSpPr/>
          <p:nvPr/>
        </p:nvSpPr>
        <p:spPr bwMode="auto">
          <a:xfrm>
            <a:off x="4186175" y="2551311"/>
            <a:ext cx="594623" cy="367453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50" name="左右箭头 49"/>
          <p:cNvSpPr/>
          <p:nvPr/>
        </p:nvSpPr>
        <p:spPr bwMode="auto">
          <a:xfrm>
            <a:off x="4247857" y="4862004"/>
            <a:ext cx="489721" cy="291449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51" name="下箭头 50"/>
          <p:cNvSpPr/>
          <p:nvPr/>
        </p:nvSpPr>
        <p:spPr bwMode="auto">
          <a:xfrm>
            <a:off x="1857264" y="3066472"/>
            <a:ext cx="751378" cy="410292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52" name="下箭头 51"/>
          <p:cNvSpPr/>
          <p:nvPr/>
        </p:nvSpPr>
        <p:spPr bwMode="auto">
          <a:xfrm>
            <a:off x="6502376" y="3053107"/>
            <a:ext cx="751378" cy="410292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82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zh-CN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基于卷积</a:t>
            </a:r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神经</a:t>
            </a:r>
            <a:r>
              <a:rPr lang="zh-CN" altLang="zh-CN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网络的血管重构</a:t>
            </a:r>
            <a:endParaRPr lang="zh-CN" altLang="en-US" sz="2800" b="1" kern="1200" dirty="0">
              <a:solidFill>
                <a:srgbClr val="0000CC"/>
              </a:solidFill>
              <a:latin typeface="宋体" panose="0201060003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88100" y="2040846"/>
            <a:ext cx="6156409" cy="5078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57168" indent="-257168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/>
              <a:t>卷积操作</a:t>
            </a:r>
            <a:r>
              <a:rPr lang="zh-CN" altLang="en-US" dirty="0" smtClean="0"/>
              <a:t>堆叠成层次结构</a:t>
            </a:r>
            <a:r>
              <a:rPr lang="en-US" altLang="zh-CN" dirty="0" smtClean="0"/>
              <a:t>+</a:t>
            </a:r>
            <a:r>
              <a:rPr lang="zh-CN" altLang="en-US" dirty="0" smtClean="0"/>
              <a:t>非线性</a:t>
            </a:r>
            <a:r>
              <a:rPr lang="en-US" altLang="zh-CN" dirty="0" smtClean="0"/>
              <a:t>/</a:t>
            </a:r>
            <a:r>
              <a:rPr lang="zh-CN" altLang="en-US" dirty="0" smtClean="0"/>
              <a:t>池化层</a:t>
            </a:r>
            <a:r>
              <a:rPr lang="en-US" altLang="zh-CN" dirty="0" smtClean="0"/>
              <a:t>=</a:t>
            </a:r>
            <a:r>
              <a:rPr lang="zh-CN" altLang="en-US" dirty="0"/>
              <a:t>卷积神经网络</a:t>
            </a:r>
          </a:p>
        </p:txBody>
      </p:sp>
      <p:pic>
        <p:nvPicPr>
          <p:cNvPr id="10" name="内容占位符 4" descr="C:\Users\ansj11\Documents\Tencent Files\1033586712\FileRecv\MobileFile\Image\2C}}{0W6UK0_((K%G2(OYB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10040" r="1"/>
          <a:stretch/>
        </p:blipFill>
        <p:spPr bwMode="auto">
          <a:xfrm>
            <a:off x="2002803" y="2668846"/>
            <a:ext cx="4727002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图片 6" descr="C:\Users\ansj11\Documents\Tencent Files\1033586712\FileRecv\MobileFile\Image\O0~_YR(@}_CMT86GC)99X]B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38" y="4585099"/>
            <a:ext cx="3980598" cy="2132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 descr="C:\Users\ansj11\Documents\Tencent Files\1033586712\FileRecv\MobileFile\Image\747X[~8C}{OPU_6Y~N(XU%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150" y="4585099"/>
            <a:ext cx="279931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圆角矩形 12"/>
          <p:cNvSpPr/>
          <p:nvPr/>
        </p:nvSpPr>
        <p:spPr bwMode="auto">
          <a:xfrm>
            <a:off x="680116" y="4566627"/>
            <a:ext cx="4228042" cy="21600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5201316" y="4557841"/>
            <a:ext cx="3065229" cy="21600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15" name="右大括号 14"/>
          <p:cNvSpPr>
            <a:spLocks noChangeAspect="1"/>
          </p:cNvSpPr>
          <p:nvPr/>
        </p:nvSpPr>
        <p:spPr>
          <a:xfrm rot="5400000" flipH="1">
            <a:off x="4572968" y="2573982"/>
            <a:ext cx="241737" cy="3659530"/>
          </a:xfrm>
          <a:prstGeom prst="rightBrac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 bwMode="auto">
          <a:xfrm>
            <a:off x="1982229" y="2641588"/>
            <a:ext cx="4747576" cy="163250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82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改进后的</a:t>
            </a:r>
            <a:r>
              <a:rPr lang="zh-CN" altLang="en-US" sz="2800" b="1" kern="1200" dirty="0" smtClean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网络结构</a:t>
            </a:r>
            <a:endParaRPr lang="zh-CN" altLang="en-US" sz="2800" b="1" kern="1200" dirty="0">
              <a:solidFill>
                <a:srgbClr val="0000CC"/>
              </a:solidFill>
              <a:latin typeface="宋体" panose="0201060003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50940" y="2040846"/>
            <a:ext cx="66306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8" indent="-257168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改进后的卷积网络</a:t>
            </a:r>
            <a:r>
              <a:rPr lang="en-US" altLang="zh-CN" dirty="0" smtClean="0"/>
              <a:t>RPCA-U-net</a:t>
            </a:r>
          </a:p>
        </p:txBody>
      </p:sp>
      <p:pic>
        <p:nvPicPr>
          <p:cNvPr id="6" name="图片 5" descr="C:\Users\ansj11\Documents\Tencent Files\1033586712\FileRecv\MobileFile\Image\3)_BDOS}KNM1}]2BFV_FLH9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758" y="2632372"/>
            <a:ext cx="5688965" cy="189611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150939" y="4612178"/>
            <a:ext cx="6630604" cy="44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8" indent="-257168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损失函数</a:t>
            </a:r>
            <a:endParaRPr lang="en-US" altLang="zh-C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102123" y="5145869"/>
                <a:ext cx="6728233" cy="127688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zh-CN" altLang="en-US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  <m: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  <m: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zh-CN" altLang="en-US" sz="1600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  <m:sub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sz="1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sz="16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ℊ</m:t>
                          </m:r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60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</m:e>
                            <m:sub>
                              <m: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(||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160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altLang="zh-CN" sz="16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23" y="5145869"/>
                <a:ext cx="6728233" cy="12768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圆角矩形 9"/>
          <p:cNvSpPr/>
          <p:nvPr/>
        </p:nvSpPr>
        <p:spPr bwMode="auto">
          <a:xfrm>
            <a:off x="1612522" y="2548677"/>
            <a:ext cx="5767333" cy="206350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61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横卷形 6"/>
          <p:cNvSpPr/>
          <p:nvPr/>
        </p:nvSpPr>
        <p:spPr bwMode="auto">
          <a:xfrm>
            <a:off x="4002553" y="2578608"/>
            <a:ext cx="2880360" cy="850392"/>
          </a:xfrm>
          <a:prstGeom prst="horizontalScroll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altLang="zh-CN" sz="2400" b="1" dirty="0">
              <a:solidFill>
                <a:srgbClr val="0000CC"/>
              </a:solidFill>
              <a:latin typeface="宋体" panose="0201060003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横卷形 4"/>
          <p:cNvSpPr/>
          <p:nvPr/>
        </p:nvSpPr>
        <p:spPr bwMode="auto">
          <a:xfrm>
            <a:off x="5394960" y="1114788"/>
            <a:ext cx="2880360" cy="850392"/>
          </a:xfrm>
          <a:prstGeom prst="horizontalScroll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10810" y="127837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研究背景</a:t>
            </a:r>
            <a:endParaRPr lang="en-US" altLang="zh-CN" sz="2800" b="1" dirty="0">
              <a:solidFill>
                <a:schemeClr val="tx2">
                  <a:lumMod val="20000"/>
                  <a:lumOff val="80000"/>
                </a:schemeClr>
              </a:solidFill>
              <a:latin typeface="宋体" panose="0201060003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32254" y="274219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研究内容</a:t>
            </a:r>
            <a:endParaRPr lang="en-US" altLang="zh-CN" sz="2800" b="1" dirty="0">
              <a:solidFill>
                <a:schemeClr val="tx2">
                  <a:lumMod val="20000"/>
                  <a:lumOff val="80000"/>
                </a:schemeClr>
              </a:solidFill>
              <a:latin typeface="宋体" panose="0201060003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横卷形 9"/>
          <p:cNvSpPr/>
          <p:nvPr/>
        </p:nvSpPr>
        <p:spPr bwMode="auto">
          <a:xfrm>
            <a:off x="2562373" y="4042428"/>
            <a:ext cx="2880360" cy="850392"/>
          </a:xfrm>
          <a:prstGeom prst="horizontalScroll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altLang="zh-CN" sz="2400" b="1" dirty="0">
              <a:solidFill>
                <a:srgbClr val="0000CC"/>
              </a:solidFill>
              <a:latin typeface="宋体" panose="0201060003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92074" y="420601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实验结果</a:t>
            </a:r>
            <a:endParaRPr lang="en-US" altLang="zh-CN" sz="2800" b="1" dirty="0">
              <a:solidFill>
                <a:srgbClr val="0000CC"/>
              </a:solidFill>
              <a:latin typeface="宋体" panose="0201060003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横卷形 11"/>
          <p:cNvSpPr/>
          <p:nvPr/>
        </p:nvSpPr>
        <p:spPr bwMode="auto">
          <a:xfrm>
            <a:off x="1122192" y="5427389"/>
            <a:ext cx="2880360" cy="850392"/>
          </a:xfrm>
          <a:prstGeom prst="horizontalScroll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altLang="zh-CN" sz="2400" b="1" dirty="0">
              <a:solidFill>
                <a:srgbClr val="0000CC"/>
              </a:solidFill>
              <a:latin typeface="宋体" panose="0201060003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07575" y="5590975"/>
            <a:ext cx="21095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结论与展望</a:t>
            </a:r>
          </a:p>
        </p:txBody>
      </p:sp>
    </p:spTree>
    <p:extLst>
      <p:ext uri="{BB962C8B-B14F-4D97-AF65-F5344CB8AC3E}">
        <p14:creationId xmlns:p14="http://schemas.microsoft.com/office/powerpoint/2010/main" val="155205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实验结果（</a:t>
            </a:r>
            <a:r>
              <a:rPr lang="en-US" altLang="zh-CN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1</a:t>
            </a:r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）</a:t>
            </a:r>
          </a:p>
        </p:txBody>
      </p:sp>
      <p:sp>
        <p:nvSpPr>
          <p:cNvPr id="4" name="横卷形 3"/>
          <p:cNvSpPr/>
          <p:nvPr/>
        </p:nvSpPr>
        <p:spPr bwMode="auto">
          <a:xfrm>
            <a:off x="737215" y="1927793"/>
            <a:ext cx="2543746" cy="736155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73951" y="2051027"/>
            <a:ext cx="1470274" cy="4896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68" indent="-257168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dirty="0"/>
              <a:t>评价标准</a:t>
            </a:r>
            <a:endParaRPr lang="en-US" altLang="zh-CN" sz="2000" dirty="0"/>
          </a:p>
        </p:txBody>
      </p:sp>
      <p:sp>
        <p:nvSpPr>
          <p:cNvPr id="7" name="矩形 6"/>
          <p:cNvSpPr/>
          <p:nvPr/>
        </p:nvSpPr>
        <p:spPr>
          <a:xfrm>
            <a:off x="1385639" y="2663947"/>
            <a:ext cx="6031161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altLang="zh-CN" sz="1600" dirty="0">
                <a:solidFill>
                  <a:srgbClr val="000000"/>
                </a:solidFill>
              </a:rPr>
              <a:t>ROC</a:t>
            </a:r>
            <a:r>
              <a:rPr lang="zh-CN" altLang="en-US" sz="1600" dirty="0">
                <a:solidFill>
                  <a:srgbClr val="000000"/>
                </a:solidFill>
              </a:rPr>
              <a:t>曲线和</a:t>
            </a:r>
            <a:r>
              <a:rPr lang="en-US" altLang="zh-CN" sz="1600" dirty="0">
                <a:solidFill>
                  <a:srgbClr val="000000"/>
                </a:solidFill>
              </a:rPr>
              <a:t>AUC</a:t>
            </a:r>
            <a:r>
              <a:rPr lang="zh-CN" altLang="en-US" sz="1600" dirty="0">
                <a:solidFill>
                  <a:srgbClr val="000000"/>
                </a:solidFill>
              </a:rPr>
              <a:t>精度</a:t>
            </a:r>
            <a:r>
              <a:rPr lang="zh-CN" altLang="en-US" sz="1600" dirty="0"/>
              <a:t>；</a:t>
            </a:r>
            <a:endParaRPr lang="en-US" altLang="zh-CN" sz="1400" dirty="0"/>
          </a:p>
          <a:p>
            <a:pPr marL="285750" lvl="1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altLang="zh-CN" sz="1600" dirty="0">
                <a:solidFill>
                  <a:srgbClr val="000000"/>
                </a:solidFill>
              </a:rPr>
              <a:t>P-R</a:t>
            </a:r>
            <a:r>
              <a:rPr lang="zh-CN" altLang="en-US" sz="1600" dirty="0">
                <a:solidFill>
                  <a:srgbClr val="000000"/>
                </a:solidFill>
              </a:rPr>
              <a:t>曲线和</a:t>
            </a:r>
            <a:r>
              <a:rPr lang="en-US" altLang="zh-CN" sz="1600" dirty="0">
                <a:solidFill>
                  <a:srgbClr val="000000"/>
                </a:solidFill>
              </a:rPr>
              <a:t>MAP</a:t>
            </a:r>
            <a:r>
              <a:rPr lang="zh-CN" altLang="en-US" sz="1600" dirty="0">
                <a:solidFill>
                  <a:srgbClr val="000000"/>
                </a:solidFill>
              </a:rPr>
              <a:t>精度；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8" name="横卷形 7"/>
          <p:cNvSpPr/>
          <p:nvPr/>
        </p:nvSpPr>
        <p:spPr bwMode="auto">
          <a:xfrm>
            <a:off x="737215" y="3504153"/>
            <a:ext cx="2543746" cy="736155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73951" y="3595231"/>
            <a:ext cx="14702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68" indent="-257168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dirty="0"/>
              <a:t>实验</a:t>
            </a:r>
            <a:r>
              <a:rPr lang="zh-CN" altLang="en-US" sz="2000" dirty="0" smtClean="0"/>
              <a:t>环境</a:t>
            </a:r>
            <a:endParaRPr lang="en-US" altLang="zh-CN" sz="2000" dirty="0"/>
          </a:p>
        </p:txBody>
      </p:sp>
      <p:sp>
        <p:nvSpPr>
          <p:cNvPr id="10" name="矩形 9"/>
          <p:cNvSpPr/>
          <p:nvPr/>
        </p:nvSpPr>
        <p:spPr>
          <a:xfrm>
            <a:off x="1385639" y="4225755"/>
            <a:ext cx="603116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altLang="zh-CN" sz="1600" dirty="0">
                <a:solidFill>
                  <a:srgbClr val="000000"/>
                </a:solidFill>
              </a:rPr>
              <a:t>32G</a:t>
            </a:r>
            <a:r>
              <a:rPr lang="zh-CN" altLang="zh-CN" sz="1600" dirty="0">
                <a:solidFill>
                  <a:srgbClr val="000000"/>
                </a:solidFill>
              </a:rPr>
              <a:t>内存</a:t>
            </a:r>
            <a:r>
              <a:rPr lang="en-US" altLang="zh-CN" sz="1600" dirty="0">
                <a:solidFill>
                  <a:srgbClr val="000000"/>
                </a:solidFill>
              </a:rPr>
              <a:t>CPU</a:t>
            </a:r>
            <a:r>
              <a:rPr lang="zh-CN" altLang="en-US" sz="1600" dirty="0">
                <a:solidFill>
                  <a:srgbClr val="000000"/>
                </a:solidFill>
              </a:rPr>
              <a:t>、</a:t>
            </a:r>
            <a:r>
              <a:rPr lang="en-US" altLang="zh-CN" sz="1600" dirty="0">
                <a:solidFill>
                  <a:srgbClr val="000000"/>
                </a:solidFill>
              </a:rPr>
              <a:t>8G</a:t>
            </a:r>
            <a:r>
              <a:rPr lang="zh-CN" altLang="zh-CN" sz="1600" dirty="0">
                <a:solidFill>
                  <a:srgbClr val="000000"/>
                </a:solidFill>
              </a:rPr>
              <a:t>显存</a:t>
            </a:r>
            <a:r>
              <a:rPr lang="en-US" altLang="zh-CN" sz="1600" dirty="0">
                <a:solidFill>
                  <a:srgbClr val="000000"/>
                </a:solidFill>
              </a:rPr>
              <a:t>GTX1080</a:t>
            </a:r>
            <a:r>
              <a:rPr lang="zh-CN" altLang="zh-CN" sz="1600" dirty="0">
                <a:solidFill>
                  <a:srgbClr val="000000"/>
                </a:solidFill>
              </a:rPr>
              <a:t>显卡的</a:t>
            </a:r>
            <a:r>
              <a:rPr lang="en-US" altLang="zh-CN" sz="1600" dirty="0" smtClean="0">
                <a:solidFill>
                  <a:srgbClr val="000000"/>
                </a:solidFill>
              </a:rPr>
              <a:t>Ubuntu</a:t>
            </a:r>
            <a:r>
              <a:rPr lang="zh-CN" altLang="en-US" sz="1600" dirty="0" smtClean="0">
                <a:solidFill>
                  <a:srgbClr val="000000"/>
                </a:solidFill>
              </a:rPr>
              <a:t>图形</a:t>
            </a:r>
            <a:r>
              <a:rPr lang="zh-CN" altLang="zh-CN" sz="1600" dirty="0" smtClean="0">
                <a:solidFill>
                  <a:srgbClr val="000000"/>
                </a:solidFill>
              </a:rPr>
              <a:t>工作站</a:t>
            </a:r>
            <a:r>
              <a:rPr lang="zh-CN" altLang="en-US" sz="1600" dirty="0">
                <a:solidFill>
                  <a:srgbClr val="000000"/>
                </a:solidFill>
              </a:rPr>
              <a:t>；</a:t>
            </a:r>
            <a:endParaRPr lang="en-US" altLang="zh-CN" sz="1600" dirty="0">
              <a:solidFill>
                <a:srgbClr val="000000"/>
              </a:solidFill>
            </a:endParaRPr>
          </a:p>
        </p:txBody>
      </p:sp>
      <p:sp>
        <p:nvSpPr>
          <p:cNvPr id="12" name="横卷形 11"/>
          <p:cNvSpPr/>
          <p:nvPr/>
        </p:nvSpPr>
        <p:spPr bwMode="auto">
          <a:xfrm>
            <a:off x="737215" y="4672867"/>
            <a:ext cx="2543746" cy="736155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89230" y="4796101"/>
            <a:ext cx="2239716" cy="4896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68" indent="-257168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dirty="0"/>
              <a:t>数据集及预处理</a:t>
            </a:r>
            <a:endParaRPr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385639" y="5394468"/>
                <a:ext cx="6031161" cy="120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en-US" altLang="zh-CN" sz="1600" dirty="0">
                    <a:solidFill>
                      <a:srgbClr val="000000"/>
                    </a:solidFill>
                  </a:rPr>
                  <a:t>193</a:t>
                </a:r>
                <a:r>
                  <a:rPr lang="zh-CN" altLang="zh-CN" sz="1600" dirty="0">
                    <a:solidFill>
                      <a:srgbClr val="000000"/>
                    </a:solidFill>
                  </a:rPr>
                  <a:t>张</a:t>
                </a:r>
                <a:r>
                  <a:rPr lang="en-US" altLang="zh-CN" sz="1600" dirty="0">
                    <a:solidFill>
                      <a:srgbClr val="000000"/>
                    </a:solidFill>
                  </a:rPr>
                  <a:t>422</a:t>
                </a:r>
                <a14:m>
                  <m:oMath xmlns:m="http://schemas.openxmlformats.org/officeDocument/2006/math">
                    <m:r>
                      <a:rPr lang="en-US" altLang="zh-CN" sz="16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1600" dirty="0">
                    <a:solidFill>
                      <a:srgbClr val="000000"/>
                    </a:solidFill>
                  </a:rPr>
                  <a:t>436</a:t>
                </a:r>
                <a:r>
                  <a:rPr lang="zh-CN" altLang="zh-CN" sz="1600" dirty="0" smtClean="0">
                    <a:solidFill>
                      <a:srgbClr val="000000"/>
                    </a:solidFill>
                  </a:rPr>
                  <a:t>的</a:t>
                </a:r>
                <a:r>
                  <a:rPr lang="zh-CN" altLang="en-US" sz="1600" dirty="0" smtClean="0">
                    <a:solidFill>
                      <a:srgbClr val="000000"/>
                    </a:solidFill>
                  </a:rPr>
                  <a:t>眼底</a:t>
                </a:r>
                <a:r>
                  <a:rPr lang="zh-CN" altLang="zh-CN" sz="1600" dirty="0" smtClean="0">
                    <a:solidFill>
                      <a:srgbClr val="000000"/>
                    </a:solidFill>
                  </a:rPr>
                  <a:t>图片</a:t>
                </a:r>
                <a:r>
                  <a:rPr lang="zh-CN" altLang="en-US" sz="1600" dirty="0">
                    <a:solidFill>
                      <a:srgbClr val="000000"/>
                    </a:solidFill>
                  </a:rPr>
                  <a:t>，其中</a:t>
                </a:r>
                <a:r>
                  <a:rPr lang="en-US" altLang="zh-CN" sz="1600" dirty="0">
                    <a:solidFill>
                      <a:srgbClr val="000000"/>
                    </a:solidFill>
                  </a:rPr>
                  <a:t>158</a:t>
                </a:r>
                <a:r>
                  <a:rPr lang="zh-CN" altLang="en-US" sz="1600" dirty="0">
                    <a:solidFill>
                      <a:srgbClr val="000000"/>
                    </a:solidFill>
                  </a:rPr>
                  <a:t>张训练集，</a:t>
                </a:r>
                <a:r>
                  <a:rPr lang="en-US" altLang="zh-CN" sz="1600" dirty="0">
                    <a:solidFill>
                      <a:srgbClr val="000000"/>
                    </a:solidFill>
                  </a:rPr>
                  <a:t>35</a:t>
                </a:r>
                <a:r>
                  <a:rPr lang="zh-CN" altLang="en-US" sz="1600" dirty="0">
                    <a:solidFill>
                      <a:srgbClr val="000000"/>
                    </a:solidFill>
                  </a:rPr>
                  <a:t>张测试集；</a:t>
                </a:r>
                <a:endParaRPr lang="en-US" altLang="zh-CN" sz="1600" dirty="0">
                  <a:solidFill>
                    <a:srgbClr val="0000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1600" dirty="0" smtClean="0">
                    <a:solidFill>
                      <a:srgbClr val="000000"/>
                    </a:solidFill>
                  </a:rPr>
                  <a:t>采用</a:t>
                </a:r>
                <a:r>
                  <a:rPr lang="zh-CN" altLang="en-US" sz="1600" dirty="0">
                    <a:solidFill>
                      <a:srgbClr val="000000"/>
                    </a:solidFill>
                  </a:rPr>
                  <a:t>绿色通道作为输入，可以保留较多信息；</a:t>
                </a:r>
                <a:endParaRPr lang="en-US" altLang="zh-CN" sz="1600" dirty="0">
                  <a:solidFill>
                    <a:srgbClr val="0000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1600" dirty="0">
                    <a:solidFill>
                      <a:srgbClr val="000000"/>
                    </a:solidFill>
                  </a:rPr>
                  <a:t>图像归一化，放缩到</a:t>
                </a:r>
                <a:r>
                  <a:rPr lang="en-US" altLang="zh-CN" sz="1600" dirty="0">
                    <a:solidFill>
                      <a:srgbClr val="000000"/>
                    </a:solidFill>
                  </a:rPr>
                  <a:t>224*224</a:t>
                </a:r>
                <a:r>
                  <a:rPr lang="zh-CN" altLang="en-US" sz="1600" dirty="0">
                    <a:solidFill>
                      <a:srgbClr val="000000"/>
                    </a:solidFill>
                  </a:rPr>
                  <a:t>；</a:t>
                </a:r>
                <a:endParaRPr lang="en-US" altLang="zh-CN" sz="16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639" y="5394468"/>
                <a:ext cx="6031161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404" r="-101" b="-15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503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横卷形 6"/>
          <p:cNvSpPr/>
          <p:nvPr/>
        </p:nvSpPr>
        <p:spPr bwMode="auto">
          <a:xfrm>
            <a:off x="4002553" y="2578608"/>
            <a:ext cx="2880360" cy="850392"/>
          </a:xfrm>
          <a:prstGeom prst="horizontalScroll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altLang="zh-CN" sz="2400" b="1" dirty="0">
              <a:solidFill>
                <a:srgbClr val="0000CC"/>
              </a:solidFill>
              <a:latin typeface="宋体" panose="0201060003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横卷形 4"/>
          <p:cNvSpPr/>
          <p:nvPr/>
        </p:nvSpPr>
        <p:spPr bwMode="auto">
          <a:xfrm>
            <a:off x="5394960" y="1114788"/>
            <a:ext cx="2880360" cy="850392"/>
          </a:xfrm>
          <a:prstGeom prst="horizontalScroll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10810" y="127837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研究背景</a:t>
            </a:r>
            <a:endParaRPr lang="en-US" altLang="zh-CN" sz="2800" b="1" dirty="0">
              <a:solidFill>
                <a:srgbClr val="0000CC"/>
              </a:solidFill>
              <a:latin typeface="宋体" panose="0201060003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32254" y="274219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研究内容</a:t>
            </a:r>
            <a:endParaRPr lang="en-US" altLang="zh-CN" sz="2800" b="1" dirty="0">
              <a:solidFill>
                <a:schemeClr val="tx2">
                  <a:lumMod val="20000"/>
                  <a:lumOff val="80000"/>
                </a:schemeClr>
              </a:solidFill>
              <a:latin typeface="宋体" panose="0201060003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横卷形 9"/>
          <p:cNvSpPr/>
          <p:nvPr/>
        </p:nvSpPr>
        <p:spPr bwMode="auto">
          <a:xfrm>
            <a:off x="2562373" y="4042428"/>
            <a:ext cx="2880360" cy="850392"/>
          </a:xfrm>
          <a:prstGeom prst="horizontalScroll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altLang="zh-CN" sz="2400" b="1" dirty="0">
              <a:solidFill>
                <a:srgbClr val="0000CC"/>
              </a:solidFill>
              <a:latin typeface="宋体" panose="0201060003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92074" y="420601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实验结果</a:t>
            </a:r>
            <a:endParaRPr lang="en-US" altLang="zh-CN" sz="2800" b="1" dirty="0">
              <a:solidFill>
                <a:schemeClr val="tx2">
                  <a:lumMod val="20000"/>
                  <a:lumOff val="80000"/>
                </a:schemeClr>
              </a:solidFill>
              <a:latin typeface="宋体" panose="0201060003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横卷形 11"/>
          <p:cNvSpPr/>
          <p:nvPr/>
        </p:nvSpPr>
        <p:spPr bwMode="auto">
          <a:xfrm>
            <a:off x="1122192" y="5427389"/>
            <a:ext cx="2880360" cy="850392"/>
          </a:xfrm>
          <a:prstGeom prst="horizontalScroll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altLang="zh-CN" sz="2400" b="1" dirty="0">
              <a:solidFill>
                <a:srgbClr val="0000CC"/>
              </a:solidFill>
              <a:latin typeface="宋体" panose="0201060003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07575" y="5590975"/>
            <a:ext cx="21095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结论与展望</a:t>
            </a:r>
          </a:p>
        </p:txBody>
      </p:sp>
    </p:spTree>
    <p:extLst>
      <p:ext uri="{BB962C8B-B14F-4D97-AF65-F5344CB8AC3E}">
        <p14:creationId xmlns:p14="http://schemas.microsoft.com/office/powerpoint/2010/main" val="261025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实验结果（</a:t>
            </a:r>
            <a:r>
              <a:rPr lang="en-US" altLang="zh-CN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1</a:t>
            </a:r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82688" y="2017713"/>
            <a:ext cx="6891464" cy="524319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sz="1800" kern="1200" dirty="0"/>
              <a:t>邻近</a:t>
            </a:r>
            <a:r>
              <a:rPr lang="zh-CN" altLang="zh-CN" sz="1800" kern="1200" dirty="0" smtClean="0"/>
              <a:t>梯度法</a:t>
            </a:r>
            <a:r>
              <a:rPr lang="zh-CN" altLang="en-US" sz="1800" kern="1200" dirty="0" smtClean="0"/>
              <a:t>与</a:t>
            </a:r>
            <a:r>
              <a:rPr lang="en-US" altLang="zh-CN" sz="1800" kern="1200" dirty="0" smtClean="0"/>
              <a:t>ALM</a:t>
            </a:r>
            <a:r>
              <a:rPr lang="zh-CN" altLang="en-US" sz="1800" kern="1200" dirty="0" smtClean="0"/>
              <a:t>法</a:t>
            </a:r>
            <a:r>
              <a:rPr lang="zh-CN" altLang="zh-CN" sz="1800" kern="1200" dirty="0" smtClean="0"/>
              <a:t>求解</a:t>
            </a:r>
            <a:r>
              <a:rPr lang="zh-CN" altLang="zh-CN" sz="1800" kern="1200" dirty="0"/>
              <a:t>鲁棒</a:t>
            </a:r>
            <a:r>
              <a:rPr lang="en-US" altLang="zh-CN" sz="1800" kern="1200" dirty="0"/>
              <a:t>PCA</a:t>
            </a:r>
            <a:r>
              <a:rPr lang="zh-CN" altLang="zh-CN" sz="1800" kern="1200" dirty="0"/>
              <a:t>得到的原图、背景图和前景图</a:t>
            </a:r>
            <a:endParaRPr lang="zh-CN" altLang="en-US" sz="1800" kern="1200" dirty="0"/>
          </a:p>
        </p:txBody>
      </p:sp>
      <p:pic>
        <p:nvPicPr>
          <p:cNvPr id="5" name="图片 4" descr="C:\Users\ansj11\Documents\Tencent Files\1033586712\FileRecv\MobileFile\Image\2E@U_F]7]QE`OCVES@NC}T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1550"/>
            <a:ext cx="4635754" cy="3390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C:\Users\ansj11\Documents\Tencent Files\1033586712\FileRecv\MobileFile\Image\EZWDIQ~ZWZPQVE$~1GX1]O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14562"/>
            <a:ext cx="4572000" cy="342709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440180" y="6146802"/>
            <a:ext cx="1691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600" dirty="0"/>
              <a:t>邻近梯度法</a:t>
            </a:r>
            <a:endParaRPr lang="zh-CN" alt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6011323" y="6141657"/>
            <a:ext cx="1691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增广拉格朗日法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5348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实验结果（</a:t>
            </a:r>
            <a:r>
              <a:rPr lang="en-US" altLang="zh-CN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1</a:t>
            </a:r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82688" y="2017712"/>
            <a:ext cx="6909752" cy="496888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800" kern="1200" dirty="0"/>
              <a:t>邻近法与增广拉格朗日法结果</a:t>
            </a:r>
            <a:r>
              <a:rPr lang="zh-CN" altLang="en-US" sz="1800" kern="1200" dirty="0" smtClean="0"/>
              <a:t>对比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16" y="2665424"/>
            <a:ext cx="7543800" cy="11241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16" y="4592694"/>
            <a:ext cx="7543800" cy="1107347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182688" y="3940359"/>
            <a:ext cx="6909752" cy="4968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68" indent="-25716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+mn-lt"/>
                <a:cs typeface="+mn-cs"/>
              </a:defRPr>
            </a:lvl2pPr>
            <a:lvl3pPr marL="857229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+mn-lt"/>
                <a:cs typeface="+mn-cs"/>
              </a:defRPr>
            </a:lvl3pPr>
            <a:lvl4pPr marL="1200121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4pPr>
            <a:lvl5pPr marL="1543012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5pPr>
            <a:lvl6pPr marL="1885904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795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686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578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800" kern="1200" dirty="0" smtClean="0"/>
              <a:t>邻近法与增广拉格朗日法时间对比</a:t>
            </a:r>
            <a:endParaRPr lang="en-US" altLang="zh-CN" kern="0" dirty="0"/>
          </a:p>
        </p:txBody>
      </p:sp>
    </p:spTree>
    <p:extLst>
      <p:ext uri="{BB962C8B-B14F-4D97-AF65-F5344CB8AC3E}">
        <p14:creationId xmlns:p14="http://schemas.microsoft.com/office/powerpoint/2010/main" val="131288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实验结果（</a:t>
            </a:r>
            <a:r>
              <a:rPr lang="en-US" altLang="zh-CN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1</a:t>
            </a:r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82688" y="2017713"/>
            <a:ext cx="6717728" cy="432879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zh-CN" altLang="en-US" sz="1800" kern="1200" dirty="0"/>
              <a:t>不同参数设置下</a:t>
            </a:r>
            <a:r>
              <a:rPr lang="zh-CN" altLang="en-US" sz="1800" kern="1200" dirty="0" smtClean="0"/>
              <a:t>的邻近梯度法结果</a:t>
            </a:r>
            <a:endParaRPr lang="en-US" altLang="zh-CN" sz="1800" kern="1200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8" name="图片 17" descr="C:\Users\ansj11\Documents\Tencent Files\1033586712\FileRecv\MobileFile\Image\ZJXU)RH$O@RY{([UU7EY3E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402" y="2515997"/>
            <a:ext cx="5130038" cy="38736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087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实验结果（</a:t>
            </a:r>
            <a:r>
              <a:rPr lang="en-US" altLang="zh-CN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1</a:t>
            </a:r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82688" y="2017713"/>
            <a:ext cx="6809168" cy="2859087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300" kern="1200" dirty="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传统方法的不足</a:t>
            </a:r>
            <a:endParaRPr lang="en-US" altLang="zh-CN" sz="2300" kern="1200" dirty="0">
              <a:solidFill>
                <a:srgbClr val="0000C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200" dirty="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离线学习方式，需要同时计算所有的数据</a:t>
            </a:r>
            <a:endParaRPr lang="en-US" altLang="zh-CN" sz="2000" kern="1200" dirty="0">
              <a:solidFill>
                <a:srgbClr val="0000C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200" dirty="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无监督学习，没有用到数据的标注信息</a:t>
            </a:r>
            <a:endParaRPr lang="en-US" altLang="zh-CN" sz="2000" kern="1200" dirty="0">
              <a:solidFill>
                <a:srgbClr val="0000C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200" dirty="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计算量非常大，计算速度非常慢</a:t>
            </a:r>
            <a:endParaRPr lang="en-US" altLang="zh-CN" sz="2000" kern="1200" dirty="0">
              <a:solidFill>
                <a:srgbClr val="0000C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200" dirty="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模型参数需要手动调节，难以选择</a:t>
            </a:r>
            <a:endParaRPr lang="en-US" altLang="zh-CN" sz="2000" kern="1200" dirty="0">
              <a:solidFill>
                <a:srgbClr val="0000C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kern="1200" dirty="0" smtClean="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无法</a:t>
            </a:r>
            <a:r>
              <a:rPr lang="zh-CN" altLang="en-US" sz="2000" kern="1200" dirty="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排除血管和视盘的干扰</a:t>
            </a:r>
          </a:p>
        </p:txBody>
      </p:sp>
    </p:spTree>
    <p:extLst>
      <p:ext uri="{BB962C8B-B14F-4D97-AF65-F5344CB8AC3E}">
        <p14:creationId xmlns:p14="http://schemas.microsoft.com/office/powerpoint/2010/main" val="90869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实验结果（</a:t>
            </a:r>
            <a:r>
              <a:rPr lang="en-US" altLang="zh-CN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2</a:t>
            </a:r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82688" y="2017713"/>
            <a:ext cx="6946328" cy="396303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altLang="zh-CN" sz="1800" kern="1200" dirty="0" smtClean="0"/>
              <a:t>RPCA-net</a:t>
            </a:r>
            <a:r>
              <a:rPr lang="zh-CN" altLang="en-US" sz="1800" kern="1200" dirty="0" smtClean="0"/>
              <a:t>预处理（去除血管）与各层输出结果</a:t>
            </a:r>
            <a:endParaRPr lang="zh-CN" altLang="en-US" sz="1800" kern="1200" dirty="0"/>
          </a:p>
        </p:txBody>
      </p:sp>
      <p:pic>
        <p:nvPicPr>
          <p:cNvPr id="4" name="图片 3" descr="C:\Users\ansj11\Documents\Tencent Files\1033586712\FileRecv\MobileFile\Image\C7P@CN_}NWU`GYEOQ%{9JAW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358" y="2484816"/>
            <a:ext cx="4712208" cy="140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850" y="4043785"/>
            <a:ext cx="5115878" cy="268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实验结果（</a:t>
            </a:r>
            <a:r>
              <a:rPr lang="en-US" altLang="zh-CN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2</a:t>
            </a:r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82688" y="2017713"/>
            <a:ext cx="7421816" cy="445329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altLang="zh-CN" sz="1800" kern="1200" dirty="0" smtClean="0"/>
              <a:t>RPCA-net</a:t>
            </a:r>
            <a:r>
              <a:rPr lang="zh-CN" altLang="en-US" sz="1800" kern="1200" dirty="0" smtClean="0"/>
              <a:t>与邻近方法对比</a:t>
            </a:r>
            <a:endParaRPr lang="zh-CN" altLang="en-US" sz="1800" kern="1200" dirty="0"/>
          </a:p>
        </p:txBody>
      </p:sp>
      <p:pic>
        <p:nvPicPr>
          <p:cNvPr id="4" name="图片 3" descr="C:\Users\ansj11\AppData\Roaming\Tencent\Users\1033586712\QQ\WinTemp\RichOle\]1X]8L)899H3X8NUQ4VX1RR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612" y="3787929"/>
            <a:ext cx="5146548" cy="25707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811274" y="6358725"/>
            <a:ext cx="5221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</a:pPr>
            <a:r>
              <a:rPr lang="zh-CN" altLang="zh-CN" sz="1600" dirty="0"/>
              <a:t>邻近方法（上）与</a:t>
            </a:r>
            <a:r>
              <a:rPr lang="en-US" altLang="zh-CN" sz="1600" dirty="0"/>
              <a:t>RPCA-net</a:t>
            </a:r>
            <a:r>
              <a:rPr lang="zh-CN" altLang="zh-CN" sz="1600" dirty="0"/>
              <a:t>（下）病灶分割结果</a:t>
            </a:r>
            <a:endParaRPr lang="zh-CN" altLang="en-US" sz="1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18" y="2463042"/>
            <a:ext cx="8083326" cy="120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实验结果（</a:t>
            </a:r>
            <a:r>
              <a:rPr lang="en-US" altLang="zh-CN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2</a:t>
            </a:r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0341" y="2017713"/>
            <a:ext cx="6870049" cy="389045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altLang="zh-CN" sz="1800" kern="1200" dirty="0"/>
              <a:t>RPCA-U-net</a:t>
            </a:r>
            <a:r>
              <a:rPr lang="zh-CN" altLang="en-US" sz="1800" kern="1200" dirty="0"/>
              <a:t>与其他方法的结果对比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04" y="4694418"/>
            <a:ext cx="7564336" cy="1695270"/>
          </a:xfrm>
          <a:prstGeom prst="rect">
            <a:avLst/>
          </a:prstGeom>
        </p:spPr>
      </p:pic>
      <p:pic>
        <p:nvPicPr>
          <p:cNvPr id="6" name="图片 5" descr="C:\Users\ansj11\Documents\Tencent Files\1033586712\FileRecv\MobileFile\Image\`IG)Y3A_4S8PBR{5176SDX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05" y="2406758"/>
            <a:ext cx="6900385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090341" y="4226471"/>
            <a:ext cx="68397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zh-CN" dirty="0"/>
              <a:t>图片预处理：原图、预处理图片、病灶图与合成的病灶图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459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实验结果（</a:t>
            </a:r>
            <a:r>
              <a:rPr lang="en-US" altLang="zh-CN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2</a:t>
            </a:r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71577" y="1990281"/>
            <a:ext cx="6701407" cy="451167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altLang="zh-CN" sz="1800" kern="1200" dirty="0" err="1"/>
              <a:t>SegNet</a:t>
            </a:r>
            <a:r>
              <a:rPr lang="zh-CN" altLang="zh-CN" sz="1800" kern="1200" dirty="0"/>
              <a:t>与</a:t>
            </a:r>
            <a:r>
              <a:rPr lang="en-US" altLang="zh-CN" sz="1800" kern="1200" dirty="0"/>
              <a:t>RPCA-U-net</a:t>
            </a:r>
            <a:r>
              <a:rPr lang="zh-CN" altLang="zh-CN" sz="1800" kern="1200" dirty="0"/>
              <a:t>分割结果：</a:t>
            </a:r>
            <a:endParaRPr lang="zh-CN" altLang="en-US" sz="1800" kern="1200" dirty="0"/>
          </a:p>
        </p:txBody>
      </p:sp>
      <p:pic>
        <p:nvPicPr>
          <p:cNvPr id="4" name="图片 3" descr="C:\Users\ansj11\Documents\Tencent Files\1033586712\FileRecv\MobileFile\Image\DC_[W2TAV}LU$090BWM41[R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105" y="2602047"/>
            <a:ext cx="6147499" cy="319525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344166" y="5861312"/>
            <a:ext cx="64373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600" dirty="0" smtClean="0"/>
              <a:t>（</a:t>
            </a:r>
            <a:r>
              <a:rPr lang="en-US" altLang="zh-CN" sz="1600" dirty="0"/>
              <a:t>a</a:t>
            </a:r>
            <a:r>
              <a:rPr lang="zh-CN" altLang="zh-CN" sz="1600" dirty="0"/>
              <a:t>）原图；（</a:t>
            </a:r>
            <a:r>
              <a:rPr lang="en-US" altLang="zh-CN" sz="1600" dirty="0"/>
              <a:t>b</a:t>
            </a:r>
            <a:r>
              <a:rPr lang="zh-CN" altLang="zh-CN" sz="1600" dirty="0"/>
              <a:t>）</a:t>
            </a:r>
            <a:r>
              <a:rPr lang="en-US" altLang="zh-CN" sz="1600" dirty="0"/>
              <a:t>RPCA-U-net</a:t>
            </a:r>
            <a:r>
              <a:rPr lang="zh-CN" altLang="zh-CN" sz="1600" dirty="0"/>
              <a:t>；（</a:t>
            </a:r>
            <a:r>
              <a:rPr lang="en-US" altLang="zh-CN" sz="1600" dirty="0"/>
              <a:t>c</a:t>
            </a:r>
            <a:r>
              <a:rPr lang="zh-CN" altLang="zh-CN" sz="1600" dirty="0"/>
              <a:t>）</a:t>
            </a:r>
            <a:r>
              <a:rPr lang="en-US" altLang="zh-CN" sz="1600" dirty="0" err="1"/>
              <a:t>SegNet</a:t>
            </a:r>
            <a:r>
              <a:rPr lang="zh-CN" altLang="zh-CN" sz="1600" dirty="0"/>
              <a:t>；（</a:t>
            </a:r>
            <a:r>
              <a:rPr lang="en-US" altLang="zh-CN" sz="1600" dirty="0"/>
              <a:t>d</a:t>
            </a:r>
            <a:r>
              <a:rPr lang="zh-CN" altLang="zh-CN" sz="1600" dirty="0"/>
              <a:t>）标注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032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实验结果（</a:t>
            </a:r>
            <a:r>
              <a:rPr lang="en-US" altLang="zh-CN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2</a:t>
            </a:r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82688" y="2017713"/>
            <a:ext cx="6864032" cy="442023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altLang="zh-CN" sz="1800" kern="1200" dirty="0"/>
              <a:t>U-net</a:t>
            </a:r>
            <a:r>
              <a:rPr lang="zh-CN" altLang="zh-CN" sz="1800" kern="1200" dirty="0"/>
              <a:t>和</a:t>
            </a:r>
            <a:r>
              <a:rPr lang="en-US" altLang="zh-CN" sz="1800" kern="1200" dirty="0"/>
              <a:t>RPCA-U-net</a:t>
            </a:r>
            <a:r>
              <a:rPr lang="zh-CN" altLang="zh-CN" sz="1800" kern="1200" dirty="0"/>
              <a:t>的结果</a:t>
            </a:r>
            <a:endParaRPr lang="zh-CN" altLang="en-US" sz="1800" kern="1200" dirty="0"/>
          </a:p>
        </p:txBody>
      </p:sp>
      <p:pic>
        <p:nvPicPr>
          <p:cNvPr id="4" name="图片 3" descr="C:\Users\ansj11\Documents\Tencent Files\1033586712\FileRecv\MobileFile\Image\M_J05V6QAE]@(]Q(7{)(UFX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538" y="2635505"/>
            <a:ext cx="5943981" cy="32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489105" y="5940463"/>
            <a:ext cx="6437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600" dirty="0"/>
              <a:t>（</a:t>
            </a:r>
            <a:r>
              <a:rPr lang="en-US" altLang="zh-CN" sz="1600" dirty="0"/>
              <a:t>a</a:t>
            </a:r>
            <a:r>
              <a:rPr lang="zh-CN" altLang="zh-CN" sz="1600" dirty="0"/>
              <a:t>）原图；（</a:t>
            </a:r>
            <a:r>
              <a:rPr lang="en-US" altLang="zh-CN" sz="1600" dirty="0"/>
              <a:t>b</a:t>
            </a:r>
            <a:r>
              <a:rPr lang="zh-CN" altLang="zh-CN" sz="1600" dirty="0"/>
              <a:t>）标注；（</a:t>
            </a:r>
            <a:r>
              <a:rPr lang="en-US" altLang="zh-CN" sz="1600" dirty="0"/>
              <a:t>c</a:t>
            </a:r>
            <a:r>
              <a:rPr lang="zh-CN" altLang="zh-CN" sz="1600" dirty="0"/>
              <a:t>）</a:t>
            </a:r>
            <a:r>
              <a:rPr lang="en-US" altLang="zh-CN" sz="1600" dirty="0"/>
              <a:t>U-net</a:t>
            </a:r>
            <a:r>
              <a:rPr lang="zh-CN" altLang="zh-CN" sz="1600" dirty="0"/>
              <a:t>；（</a:t>
            </a:r>
            <a:r>
              <a:rPr lang="en-US" altLang="zh-CN" sz="1600" dirty="0"/>
              <a:t>d</a:t>
            </a:r>
            <a:r>
              <a:rPr lang="zh-CN" altLang="zh-CN" sz="1600" dirty="0"/>
              <a:t>）</a:t>
            </a:r>
            <a:r>
              <a:rPr lang="en-US" altLang="zh-CN" sz="1600" dirty="0"/>
              <a:t>RPCA-U-net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532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实验结果（</a:t>
            </a:r>
            <a:r>
              <a:rPr lang="en-US" altLang="zh-CN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2</a:t>
            </a:r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82688" y="2017713"/>
            <a:ext cx="6800024" cy="460311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altLang="zh-CN" sz="1800" kern="1200" dirty="0"/>
              <a:t>RPCA-U-net</a:t>
            </a:r>
            <a:r>
              <a:rPr lang="zh-CN" altLang="zh-CN" sz="1800" kern="1200" dirty="0"/>
              <a:t>实现背景、血管和病灶分割</a:t>
            </a:r>
            <a:endParaRPr lang="zh-CN" altLang="en-US" sz="1800" kern="1200" dirty="0"/>
          </a:p>
        </p:txBody>
      </p:sp>
      <p:pic>
        <p:nvPicPr>
          <p:cNvPr id="4" name="图片 3" descr="C:\Users\ansj11\Documents\Tencent Files\1033586712\FileRecv\MobileFile\Image\XAKXX4DZ~9Q][W2{70_DX(9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522" y="2685097"/>
            <a:ext cx="6148800" cy="319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738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b="1" kern="1200" dirty="0" smtClean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Stacked </a:t>
            </a:r>
            <a:r>
              <a:rPr lang="en-US" altLang="zh-CN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Hourglass Networks for Human Pose </a:t>
            </a:r>
            <a:r>
              <a:rPr lang="en-US" altLang="zh-CN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Estimation</a:t>
            </a:r>
            <a:endParaRPr lang="zh-CN" altLang="en-US" sz="2800" b="1" kern="1200" dirty="0">
              <a:solidFill>
                <a:srgbClr val="0000CC"/>
              </a:solidFill>
              <a:latin typeface="宋体" panose="0201060003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055" y="1959241"/>
            <a:ext cx="5920509" cy="167601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7" y="4003115"/>
            <a:ext cx="5121595" cy="212059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311" y="4361809"/>
            <a:ext cx="3522943" cy="140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1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横卷形 6"/>
          <p:cNvSpPr/>
          <p:nvPr/>
        </p:nvSpPr>
        <p:spPr bwMode="auto">
          <a:xfrm>
            <a:off x="4002553" y="2578608"/>
            <a:ext cx="2880360" cy="850392"/>
          </a:xfrm>
          <a:prstGeom prst="horizontalScroll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altLang="zh-CN" sz="2400" b="1" dirty="0">
              <a:solidFill>
                <a:srgbClr val="0000CC"/>
              </a:solidFill>
              <a:latin typeface="宋体" panose="0201060003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横卷形 4"/>
          <p:cNvSpPr/>
          <p:nvPr/>
        </p:nvSpPr>
        <p:spPr bwMode="auto">
          <a:xfrm>
            <a:off x="5394960" y="1114788"/>
            <a:ext cx="2880360" cy="850392"/>
          </a:xfrm>
          <a:prstGeom prst="horizontalScroll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10810" y="127837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研究背景</a:t>
            </a:r>
            <a:endParaRPr lang="en-US" altLang="zh-CN" sz="2800" b="1" dirty="0">
              <a:solidFill>
                <a:schemeClr val="tx2">
                  <a:lumMod val="20000"/>
                  <a:lumOff val="80000"/>
                </a:schemeClr>
              </a:solidFill>
              <a:latin typeface="宋体" panose="0201060003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32254" y="274219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研究内容</a:t>
            </a:r>
            <a:endParaRPr lang="en-US" altLang="zh-CN" sz="2800" b="1" dirty="0">
              <a:solidFill>
                <a:schemeClr val="tx2">
                  <a:lumMod val="20000"/>
                  <a:lumOff val="80000"/>
                </a:schemeClr>
              </a:solidFill>
              <a:latin typeface="宋体" panose="0201060003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横卷形 9"/>
          <p:cNvSpPr/>
          <p:nvPr/>
        </p:nvSpPr>
        <p:spPr bwMode="auto">
          <a:xfrm>
            <a:off x="2562373" y="4042428"/>
            <a:ext cx="2880360" cy="850392"/>
          </a:xfrm>
          <a:prstGeom prst="horizontalScroll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altLang="zh-CN" sz="2400" b="1" dirty="0">
              <a:solidFill>
                <a:srgbClr val="0000CC"/>
              </a:solidFill>
              <a:latin typeface="宋体" panose="0201060003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92074" y="420601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实验结果</a:t>
            </a:r>
            <a:endParaRPr lang="en-US" altLang="zh-CN" sz="2800" b="1" dirty="0">
              <a:solidFill>
                <a:schemeClr val="tx2">
                  <a:lumMod val="20000"/>
                  <a:lumOff val="80000"/>
                </a:schemeClr>
              </a:solidFill>
              <a:latin typeface="宋体" panose="0201060003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横卷形 11"/>
          <p:cNvSpPr/>
          <p:nvPr/>
        </p:nvSpPr>
        <p:spPr bwMode="auto">
          <a:xfrm>
            <a:off x="1122192" y="5427389"/>
            <a:ext cx="2880360" cy="850392"/>
          </a:xfrm>
          <a:prstGeom prst="horizontalScroll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altLang="zh-CN" sz="2400" b="1" dirty="0">
              <a:solidFill>
                <a:srgbClr val="0000CC"/>
              </a:solidFill>
              <a:latin typeface="宋体" panose="0201060003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07575" y="5590975"/>
            <a:ext cx="21095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结论与展望</a:t>
            </a:r>
          </a:p>
        </p:txBody>
      </p:sp>
    </p:spTree>
    <p:extLst>
      <p:ext uri="{BB962C8B-B14F-4D97-AF65-F5344CB8AC3E}">
        <p14:creationId xmlns:p14="http://schemas.microsoft.com/office/powerpoint/2010/main" val="170185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 bwMode="auto">
          <a:xfrm>
            <a:off x="846740" y="2150731"/>
            <a:ext cx="7251192" cy="43962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16488" y="2251407"/>
            <a:ext cx="6711696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CC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结论</a:t>
            </a: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（1）</a:t>
            </a:r>
            <a:r>
              <a:rPr lang="zh-CN" altLang="zh-CN" dirty="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提出用鲁棒</a:t>
            </a:r>
            <a:r>
              <a:rPr lang="en-US" altLang="zh-CN" dirty="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PCA</a:t>
            </a:r>
            <a:r>
              <a:rPr lang="zh-CN" altLang="zh-CN" dirty="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算法对眼底图像的背景和前景（病灶）建模</a:t>
            </a:r>
            <a:r>
              <a:rPr lang="en-US" altLang="zh-CN" dirty="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;</a:t>
            </a:r>
            <a:endParaRPr lang="zh-CN" altLang="en-US" dirty="0">
              <a:solidFill>
                <a:srgbClr val="0000C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（2）</a:t>
            </a:r>
            <a:r>
              <a:rPr lang="zh-CN" altLang="en-US" dirty="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rPr>
              <a:t>提出改进的</a:t>
            </a:r>
            <a:r>
              <a:rPr lang="zh-CN" altLang="zh-CN" dirty="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鲁棒</a:t>
            </a:r>
            <a:r>
              <a:rPr lang="en-US" altLang="zh-CN" dirty="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PCA</a:t>
            </a:r>
            <a:r>
              <a:rPr lang="zh-CN" altLang="en-US" dirty="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rPr>
              <a:t>算法，增加一个稀疏项来对血管建模</a:t>
            </a:r>
            <a:r>
              <a:rPr lang="en-US" altLang="zh-CN" dirty="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rPr>
              <a:t>;</a:t>
            </a:r>
            <a:endParaRPr lang="zh-CN" altLang="en-US" dirty="0">
              <a:solidFill>
                <a:srgbClr val="0000CC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rPr>
              <a:t>（3）</a:t>
            </a:r>
            <a:r>
              <a:rPr lang="zh-CN" altLang="zh-CN" dirty="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提出基于模型优化算法展开的深度学习算法</a:t>
            </a:r>
            <a:r>
              <a:rPr lang="zh-CN" altLang="en-US" dirty="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，可以有效解决计算量复杂、运行慢的问题；</a:t>
            </a:r>
            <a:endParaRPr lang="en-US" altLang="zh-CN" dirty="0">
              <a:solidFill>
                <a:srgbClr val="0000C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rPr>
              <a:t>（4）利用本文算法成功实现了眼底图像的病灶检测，并取得</a:t>
            </a:r>
            <a:r>
              <a:rPr lang="zh-CN" altLang="en-US" dirty="0" smtClean="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rPr>
              <a:t>了较好的</a:t>
            </a:r>
            <a:r>
              <a:rPr lang="zh-CN" altLang="en-US" dirty="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rPr>
              <a:t>分割结果．</a:t>
            </a: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00CC"/>
                </a:solidFill>
                <a:latin typeface="Arial" panose="020B0604020202020204" pitchFamily="34" charset="0"/>
                <a:ea typeface="华文楷体" panose="02010600040101010101" pitchFamily="2" charset="-122"/>
                <a:sym typeface="Arial" panose="020B0604020202020204" pitchFamily="34" charset="0"/>
              </a:rPr>
              <a:t>展望</a:t>
            </a: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rPr>
              <a:t>（1）进一步对没有对齐的图像如何提高其检测效果；</a:t>
            </a:r>
            <a:endParaRPr lang="en-US" altLang="zh-CN" dirty="0">
              <a:solidFill>
                <a:srgbClr val="0000CC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（2）探索更多的网络结构对检测结果的影响，并如何用模型来解释网络的有效性；</a:t>
            </a:r>
            <a:endParaRPr lang="en-US" altLang="zh-CN" dirty="0">
              <a:solidFill>
                <a:srgbClr val="0000CC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（3）基于模型展开成网络仍然是一个复杂而缓慢的过程，如何进一步压缩模型的参数量、提高算法的效率仍需进一步展开研究。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260986" y="1209891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</a:rPr>
              <a:t>结论与展望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3373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7801" y="2999555"/>
            <a:ext cx="80182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3600" dirty="0" smtClean="0">
                <a:solidFill>
                  <a:srgbClr val="0000CC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感谢孙剑老师和实验室的指导！</a:t>
            </a:r>
            <a:endParaRPr lang="en-US" altLang="zh-CN" sz="3600" dirty="0" smtClean="0">
              <a:solidFill>
                <a:srgbClr val="0000CC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3600" dirty="0" smtClean="0">
                <a:solidFill>
                  <a:srgbClr val="0000CC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感谢答辩委员会老师的评审！</a:t>
            </a:r>
            <a:endParaRPr lang="en-US" altLang="zh-CN" sz="3600" dirty="0" smtClean="0">
              <a:solidFill>
                <a:srgbClr val="0000CC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3600" dirty="0" smtClean="0">
                <a:solidFill>
                  <a:srgbClr val="0000CC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t>感谢关心和帮助过我的老师和同学们！</a:t>
            </a:r>
            <a:endParaRPr lang="en-US" altLang="zh-CN" sz="3600" dirty="0" smtClean="0">
              <a:solidFill>
                <a:srgbClr val="0000CC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910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 txBox="1">
            <a:spLocks noChangeArrowheads="1"/>
          </p:cNvSpPr>
          <p:nvPr/>
        </p:nvSpPr>
        <p:spPr bwMode="auto">
          <a:xfrm>
            <a:off x="611188" y="3141663"/>
            <a:ext cx="8064500" cy="141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l"/>
              <a:defRPr sz="2400" b="1">
                <a:solidFill>
                  <a:schemeClr val="folHlink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l"/>
              <a:defRPr sz="2200" b="1">
                <a:solidFill>
                  <a:schemeClr val="folHlink"/>
                </a:solidFill>
                <a:latin typeface="Tahoma" panose="020B060403050404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仿宋_GB2312" pitchFamily="1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仿宋_GB2312" pitchFamily="1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仿宋_GB2312" pitchFamily="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仿宋_GB2312" pitchFamily="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仿宋_GB2312" pitchFamily="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仿宋_GB2312" pitchFamily="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仿宋_GB2312" pitchFamily="1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6000" b="0" dirty="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欢迎各位老师批评指正</a:t>
            </a:r>
            <a:r>
              <a:rPr lang="en-US" altLang="zh-CN" sz="6000" b="0" dirty="0">
                <a:solidFill>
                  <a:srgbClr val="0000CC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601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b="1" kern="1200" dirty="0" smtClean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Stacked </a:t>
            </a:r>
            <a:r>
              <a:rPr lang="en-US" altLang="zh-CN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Hourglass Networks for Human Pose </a:t>
            </a:r>
            <a:r>
              <a:rPr lang="en-US" altLang="zh-CN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Estimation</a:t>
            </a:r>
            <a:endParaRPr lang="zh-CN" altLang="en-US" sz="2800" b="1" kern="1200" dirty="0">
              <a:solidFill>
                <a:srgbClr val="0000CC"/>
              </a:solidFill>
              <a:latin typeface="宋体" panose="0201060003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37" y="1760538"/>
            <a:ext cx="5637787" cy="17591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40" y="3533176"/>
            <a:ext cx="5837382" cy="332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4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Realtime</a:t>
            </a:r>
            <a:r>
              <a:rPr lang="en-US" altLang="zh-CN" dirty="0"/>
              <a:t> Multi-Person 2D Pose Estimation using Part Affinity </a:t>
            </a:r>
            <a:r>
              <a:rPr lang="en-US" altLang="zh-CN" dirty="0" smtClean="0"/>
              <a:t>Fields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50940" y="1932817"/>
            <a:ext cx="63315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提出一种利用</a:t>
            </a:r>
            <a:r>
              <a:rPr lang="en-US" altLang="zh-CN" dirty="0"/>
              <a:t>Part Affinity Fields</a:t>
            </a:r>
            <a:r>
              <a:rPr lang="zh-CN" altLang="en-US" dirty="0"/>
              <a:t>（</a:t>
            </a:r>
            <a:r>
              <a:rPr lang="en-US" altLang="zh-CN" dirty="0"/>
              <a:t>PAFs</a:t>
            </a:r>
            <a:r>
              <a:rPr lang="zh-CN" altLang="en-US" dirty="0"/>
              <a:t>）的自下而上的人体姿态估计算法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851" y="2653038"/>
            <a:ext cx="5953703" cy="401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2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Realtime</a:t>
            </a:r>
            <a:r>
              <a:rPr lang="en-US" altLang="zh-CN" dirty="0"/>
              <a:t> Multi-Person 2D Pose Estimation using Part Affinity </a:t>
            </a:r>
            <a:r>
              <a:rPr lang="en-US" altLang="zh-CN" dirty="0" smtClean="0"/>
              <a:t>Fields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44" y="2108821"/>
            <a:ext cx="7331075" cy="16613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34" y="3928895"/>
            <a:ext cx="2561709" cy="578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34" y="4507345"/>
            <a:ext cx="3520745" cy="17908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361" y="4000931"/>
            <a:ext cx="2080440" cy="4343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19" y="4031414"/>
            <a:ext cx="1478408" cy="37341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458" y="4507345"/>
            <a:ext cx="2200275" cy="9906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341" y="5627134"/>
            <a:ext cx="2400508" cy="51058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651" y="6171477"/>
            <a:ext cx="2613887" cy="3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11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Realtime</a:t>
            </a:r>
            <a:r>
              <a:rPr lang="en-US" altLang="zh-CN" dirty="0"/>
              <a:t> Multi-Person 2D Pose Estimation using Part Affinity </a:t>
            </a:r>
            <a:r>
              <a:rPr lang="en-US" altLang="zh-CN" dirty="0" smtClean="0"/>
              <a:t>Fields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07" y="2028534"/>
            <a:ext cx="4921544" cy="374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37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 bwMode="auto">
          <a:xfrm>
            <a:off x="984892" y="2001052"/>
            <a:ext cx="3402382" cy="34487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4764411" y="2001052"/>
            <a:ext cx="3501441" cy="34487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b="1" kern="1200" dirty="0">
                <a:solidFill>
                  <a:srgbClr val="0000CC"/>
                </a:solidFill>
                <a:latin typeface="宋体" panose="02010600030101010101" pitchFamily="2" charset="-122"/>
                <a:ea typeface="华文楷体" panose="02010600040101010101" pitchFamily="2" charset="-122"/>
                <a:cs typeface="+mn-cs"/>
              </a:rPr>
              <a:t>国内视网膜病患现状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82688" y="2017713"/>
            <a:ext cx="3105848" cy="3191597"/>
          </a:xfrm>
          <a:noFill/>
          <a:ln>
            <a:noFill/>
          </a:ln>
        </p:spPr>
        <p:txBody>
          <a:bodyPr/>
          <a:lstStyle/>
          <a:p>
            <a:pPr marL="257168" lvl="1" indent="-257168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zh-CN" altLang="en-US" sz="2000" b="1" dirty="0"/>
              <a:t>糖尿病、高血压等慢性患者增多</a:t>
            </a:r>
            <a:endParaRPr lang="en-US" altLang="zh-CN" sz="2000" b="1" dirty="0"/>
          </a:p>
          <a:p>
            <a:pPr marL="714368" lvl="2" indent="-257168">
              <a:lnSpc>
                <a:spcPct val="150000"/>
              </a:lnSpc>
              <a:buSzPct val="60000"/>
            </a:pPr>
            <a:r>
              <a:rPr lang="en-US" altLang="zh-CN" dirty="0"/>
              <a:t>2.8</a:t>
            </a:r>
            <a:r>
              <a:rPr lang="zh-CN" altLang="en-US" dirty="0"/>
              <a:t>亿高血压患者</a:t>
            </a:r>
            <a:endParaRPr lang="en-US" altLang="zh-CN" dirty="0"/>
          </a:p>
          <a:p>
            <a:pPr marL="714368" lvl="2" indent="-257168">
              <a:lnSpc>
                <a:spcPct val="150000"/>
              </a:lnSpc>
              <a:buSzPct val="60000"/>
            </a:pPr>
            <a:r>
              <a:rPr lang="en-US" altLang="zh-CN" dirty="0"/>
              <a:t>1.1</a:t>
            </a:r>
            <a:r>
              <a:rPr lang="zh-CN" altLang="en-US" dirty="0"/>
              <a:t>亿糖尿病患者</a:t>
            </a:r>
            <a:endParaRPr lang="en-US" altLang="zh-CN" dirty="0"/>
          </a:p>
          <a:p>
            <a:pPr marL="714368" lvl="2" indent="-257168">
              <a:lnSpc>
                <a:spcPct val="150000"/>
              </a:lnSpc>
              <a:buSzPct val="60000"/>
            </a:pPr>
            <a:r>
              <a:rPr lang="en-US" altLang="zh-CN" dirty="0"/>
              <a:t>3000</a:t>
            </a:r>
            <a:r>
              <a:rPr lang="zh-CN" altLang="en-US" dirty="0"/>
              <a:t>万糖网病患者</a:t>
            </a:r>
            <a:endParaRPr lang="en-US" altLang="zh-CN" dirty="0"/>
          </a:p>
          <a:p>
            <a:pPr marL="714368" lvl="2" indent="-257168">
              <a:lnSpc>
                <a:spcPct val="150000"/>
              </a:lnSpc>
              <a:buSzPct val="60000"/>
            </a:pPr>
            <a:r>
              <a:rPr lang="en-US" altLang="zh-CN" dirty="0"/>
              <a:t>1000</a:t>
            </a:r>
            <a:r>
              <a:rPr lang="zh-CN" altLang="en-US" dirty="0" smtClean="0"/>
              <a:t>万高血压视力受损患者</a:t>
            </a:r>
            <a:endParaRPr lang="en-US" altLang="zh-CN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4845923" y="2017714"/>
            <a:ext cx="3512987" cy="3191596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68" indent="-25716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+mn-lt"/>
                <a:cs typeface="+mn-cs"/>
              </a:defRPr>
            </a:lvl2pPr>
            <a:lvl3pPr marL="857229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+mn-lt"/>
                <a:cs typeface="+mn-cs"/>
              </a:defRPr>
            </a:lvl3pPr>
            <a:lvl4pPr marL="1200121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4pPr>
            <a:lvl5pPr marL="1543012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5pPr>
            <a:lvl6pPr marL="1885904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6pPr>
            <a:lvl7pPr marL="2228795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7pPr>
            <a:lvl8pPr marL="2571686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8pPr>
            <a:lvl9pPr marL="2914578" indent="-171446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5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257168" lvl="1" indent="-257168">
              <a:lnSpc>
                <a:spcPct val="150000"/>
              </a:lnSpc>
              <a:buClr>
                <a:schemeClr val="folHlink"/>
              </a:buClr>
              <a:buSzPct val="60000"/>
            </a:pPr>
            <a:r>
              <a:rPr lang="zh-CN" altLang="en-US" sz="2000" b="1" dirty="0"/>
              <a:t>眼科大夫资源缺乏</a:t>
            </a:r>
            <a:endParaRPr lang="en-US" altLang="zh-CN" sz="2000" b="1" dirty="0"/>
          </a:p>
          <a:p>
            <a:pPr marL="714368" lvl="2" indent="-257168">
              <a:lnSpc>
                <a:spcPct val="150000"/>
              </a:lnSpc>
              <a:buSzPct val="60000"/>
            </a:pPr>
            <a:r>
              <a:rPr lang="zh-CN" altLang="en-US" dirty="0"/>
              <a:t>国内眼科医生约</a:t>
            </a:r>
            <a:r>
              <a:rPr lang="en-US" altLang="zh-CN" dirty="0"/>
              <a:t>3.14</a:t>
            </a:r>
            <a:r>
              <a:rPr lang="zh-CN" altLang="en-US" dirty="0"/>
              <a:t>万</a:t>
            </a:r>
            <a:r>
              <a:rPr lang="zh-CN" altLang="en-US" dirty="0" smtClean="0"/>
              <a:t>名</a:t>
            </a:r>
            <a:endParaRPr lang="en-US" altLang="zh-CN" dirty="0" smtClean="0"/>
          </a:p>
          <a:p>
            <a:pPr marL="714368" lvl="2" indent="-257168">
              <a:lnSpc>
                <a:spcPct val="150000"/>
              </a:lnSpc>
              <a:buSzPct val="60000"/>
            </a:pPr>
            <a:r>
              <a:rPr lang="zh-CN" altLang="en-US" dirty="0" smtClean="0"/>
              <a:t>年门诊量约</a:t>
            </a:r>
            <a:r>
              <a:rPr lang="en-US" altLang="zh-CN" dirty="0" smtClean="0"/>
              <a:t>8000</a:t>
            </a:r>
            <a:r>
              <a:rPr lang="zh-CN" altLang="en-US" dirty="0" smtClean="0"/>
              <a:t>人次，且逐年增加</a:t>
            </a:r>
            <a:endParaRPr lang="en-US" altLang="zh-CN" dirty="0" smtClean="0"/>
          </a:p>
          <a:p>
            <a:pPr marL="714368" lvl="2" indent="-257168">
              <a:lnSpc>
                <a:spcPct val="150000"/>
              </a:lnSpc>
              <a:buSzPct val="60000"/>
            </a:pPr>
            <a:r>
              <a:rPr lang="zh-CN" altLang="en-US" dirty="0" smtClean="0"/>
              <a:t>每</a:t>
            </a:r>
            <a:r>
              <a:rPr lang="zh-CN" altLang="en-US" dirty="0"/>
              <a:t>名医生年均负责</a:t>
            </a:r>
            <a:r>
              <a:rPr lang="en-US" altLang="zh-CN" dirty="0"/>
              <a:t>2500</a:t>
            </a:r>
            <a:r>
              <a:rPr lang="zh-CN" altLang="en-US" dirty="0" smtClean="0"/>
              <a:t>人次诊断</a:t>
            </a:r>
            <a:endParaRPr lang="en-US" altLang="zh-CN" dirty="0"/>
          </a:p>
          <a:p>
            <a:pPr marL="714368" lvl="2" indent="-257168">
              <a:lnSpc>
                <a:spcPct val="150000"/>
              </a:lnSpc>
              <a:buSzPct val="60000"/>
            </a:pPr>
            <a:r>
              <a:rPr lang="zh-CN" altLang="en-US" dirty="0"/>
              <a:t>每次读片大约耗时</a:t>
            </a:r>
            <a:r>
              <a:rPr lang="en-US" altLang="zh-CN" dirty="0"/>
              <a:t>5min</a:t>
            </a:r>
            <a:endParaRPr lang="zh-CN" altLang="en-US" dirty="0"/>
          </a:p>
          <a:p>
            <a:endParaRPr lang="zh-CN" altLang="en-US" kern="0" dirty="0"/>
          </a:p>
        </p:txBody>
      </p:sp>
      <p:sp>
        <p:nvSpPr>
          <p:cNvPr id="7" name="文本框 6"/>
          <p:cNvSpPr txBox="1"/>
          <p:nvPr/>
        </p:nvSpPr>
        <p:spPr>
          <a:xfrm>
            <a:off x="1150940" y="5706999"/>
            <a:ext cx="698722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dirty="0" smtClean="0"/>
              <a:t>因此，亟需一种高效、准确的自动识别算法来帮助医生减轻负担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725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交大答辩">
  <a:themeElements>
    <a:clrScheme name="交大答辩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交大答辩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交大答辩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交大答辩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交大答辩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交大答辩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交大答辩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交大答辩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交大答辩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交大答辩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交大答辩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交大答辩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交大答辩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交大答辩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Times New Roman"/>
      </a:majorFont>
      <a:minorFont>
        <a:latin typeface="Tahoma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cs typeface="Times New Roman" pitchFamily="18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7407</TotalTime>
  <Words>2676</Words>
  <Application>Microsoft Office PowerPoint</Application>
  <PresentationFormat>全屏显示(4:3)</PresentationFormat>
  <Paragraphs>293</Paragraphs>
  <Slides>43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43</vt:i4>
      </vt:variant>
    </vt:vector>
  </HeadingPairs>
  <TitlesOfParts>
    <vt:vector size="57" baseType="lpstr">
      <vt:lpstr>黑体</vt:lpstr>
      <vt:lpstr>华文楷体</vt:lpstr>
      <vt:lpstr>宋体</vt:lpstr>
      <vt:lpstr>微软雅黑</vt:lpstr>
      <vt:lpstr>Arial</vt:lpstr>
      <vt:lpstr>Calibri</vt:lpstr>
      <vt:lpstr>Calibri Light</vt:lpstr>
      <vt:lpstr>Cambria Math</vt:lpstr>
      <vt:lpstr>Tahoma</vt:lpstr>
      <vt:lpstr>Times New Roman</vt:lpstr>
      <vt:lpstr>Wingdings</vt:lpstr>
      <vt:lpstr>Office 主题</vt:lpstr>
      <vt:lpstr>交大答辩</vt:lpstr>
      <vt:lpstr>BLENDS</vt:lpstr>
      <vt:lpstr>人体姿态估计方法研究</vt:lpstr>
      <vt:lpstr>PowerPoint 演示文稿</vt:lpstr>
      <vt:lpstr>PowerPoint 演示文稿</vt:lpstr>
      <vt:lpstr>Stacked Hourglass Networks for Human Pose Estimation</vt:lpstr>
      <vt:lpstr>Stacked Hourglass Networks for Human Pose Estimation</vt:lpstr>
      <vt:lpstr>Realtime Multi-Person 2D Pose Estimation using Part Affinity Fields</vt:lpstr>
      <vt:lpstr>Realtime Multi-Person 2D Pose Estimation using Part Affinity Fields</vt:lpstr>
      <vt:lpstr>Realtime Multi-Person 2D Pose Estimation using Part Affinity Fields</vt:lpstr>
      <vt:lpstr>国内视网膜病患现状</vt:lpstr>
      <vt:lpstr>研究现状</vt:lpstr>
      <vt:lpstr>问题研究难点</vt:lpstr>
      <vt:lpstr>PowerPoint 演示文稿</vt:lpstr>
      <vt:lpstr>预备知识</vt:lpstr>
      <vt:lpstr>数据集</vt:lpstr>
      <vt:lpstr>预备知识</vt:lpstr>
      <vt:lpstr>简约模型(Parsimony Model)</vt:lpstr>
      <vt:lpstr>稀疏编码</vt:lpstr>
      <vt:lpstr>鲁棒PCA</vt:lpstr>
      <vt:lpstr>基于鲁棒PCA的眼底病灶分割方法</vt:lpstr>
      <vt:lpstr>鲁棒PCA求解方法</vt:lpstr>
      <vt:lpstr>基于改进的鲁棒PCA的眼底病灶分割方法</vt:lpstr>
      <vt:lpstr>可学习的求解过程</vt:lpstr>
      <vt:lpstr>鲁棒PCA展开网络（ RPCA-net）</vt:lpstr>
      <vt:lpstr>改进的鲁棒PCA展开网络</vt:lpstr>
      <vt:lpstr>基于卷积稀疏编码的血管重构</vt:lpstr>
      <vt:lpstr>基于卷积神经网络的血管重构</vt:lpstr>
      <vt:lpstr>改进后的网络结构</vt:lpstr>
      <vt:lpstr>PowerPoint 演示文稿</vt:lpstr>
      <vt:lpstr>实验结果（1）</vt:lpstr>
      <vt:lpstr>实验结果（1）</vt:lpstr>
      <vt:lpstr>实验结果（1）</vt:lpstr>
      <vt:lpstr>实验结果（1）</vt:lpstr>
      <vt:lpstr>实验结果（1）</vt:lpstr>
      <vt:lpstr>实验结果（2）</vt:lpstr>
      <vt:lpstr>实验结果（2）</vt:lpstr>
      <vt:lpstr>实验结果（2）</vt:lpstr>
      <vt:lpstr>实验结果（2）</vt:lpstr>
      <vt:lpstr>实验结果（2）</vt:lpstr>
      <vt:lpstr>实验结果（2）</vt:lpstr>
      <vt:lpstr>PowerPoint 演示文稿</vt:lpstr>
      <vt:lpstr>PowerPoint 演示文稿</vt:lpstr>
      <vt:lpstr>PowerPoint 演示文稿</vt:lpstr>
      <vt:lpstr>PowerPoint 演示文稿</vt:lpstr>
    </vt:vector>
  </TitlesOfParts>
  <Company>西安交通大学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Unfolding: Model-Based Inspiration of Novel Deep Architectures</dc:title>
  <dc:creator>杨栋</dc:creator>
  <cp:lastModifiedBy>安 世杰</cp:lastModifiedBy>
  <cp:revision>575</cp:revision>
  <dcterms:created xsi:type="dcterms:W3CDTF">2016-08-10T05:35:10Z</dcterms:created>
  <dcterms:modified xsi:type="dcterms:W3CDTF">2018-06-14T10:02:57Z</dcterms:modified>
</cp:coreProperties>
</file>